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54"/>
  </p:notesMasterIdLst>
  <p:handoutMasterIdLst>
    <p:handoutMasterId r:id="rId55"/>
  </p:handoutMasterIdLst>
  <p:sldIdLst>
    <p:sldId id="297" r:id="rId5"/>
    <p:sldId id="298" r:id="rId6"/>
    <p:sldId id="299" r:id="rId7"/>
    <p:sldId id="300" r:id="rId8"/>
    <p:sldId id="301" r:id="rId9"/>
    <p:sldId id="315" r:id="rId10"/>
    <p:sldId id="319" r:id="rId11"/>
    <p:sldId id="320" r:id="rId12"/>
    <p:sldId id="321" r:id="rId13"/>
    <p:sldId id="322" r:id="rId14"/>
    <p:sldId id="323" r:id="rId15"/>
    <p:sldId id="325" r:id="rId16"/>
    <p:sldId id="332" r:id="rId17"/>
    <p:sldId id="333" r:id="rId18"/>
    <p:sldId id="334" r:id="rId19"/>
    <p:sldId id="391" r:id="rId20"/>
    <p:sldId id="341" r:id="rId21"/>
    <p:sldId id="337" r:id="rId22"/>
    <p:sldId id="343" r:id="rId23"/>
    <p:sldId id="387" r:id="rId24"/>
    <p:sldId id="388" r:id="rId25"/>
    <p:sldId id="392" r:id="rId26"/>
    <p:sldId id="389" r:id="rId27"/>
    <p:sldId id="390" r:id="rId28"/>
    <p:sldId id="344" r:id="rId29"/>
    <p:sldId id="346" r:id="rId30"/>
    <p:sldId id="386" r:id="rId31"/>
    <p:sldId id="349" r:id="rId32"/>
    <p:sldId id="347" r:id="rId33"/>
    <p:sldId id="345" r:id="rId34"/>
    <p:sldId id="384" r:id="rId35"/>
    <p:sldId id="394" r:id="rId36"/>
    <p:sldId id="378" r:id="rId37"/>
    <p:sldId id="379" r:id="rId38"/>
    <p:sldId id="380" r:id="rId39"/>
    <p:sldId id="351" r:id="rId40"/>
    <p:sldId id="356" r:id="rId41"/>
    <p:sldId id="360" r:id="rId42"/>
    <p:sldId id="393" r:id="rId43"/>
    <p:sldId id="362" r:id="rId44"/>
    <p:sldId id="361" r:id="rId45"/>
    <p:sldId id="365" r:id="rId46"/>
    <p:sldId id="367" r:id="rId47"/>
    <p:sldId id="368" r:id="rId48"/>
    <p:sldId id="374" r:id="rId49"/>
    <p:sldId id="371" r:id="rId50"/>
    <p:sldId id="375" r:id="rId51"/>
    <p:sldId id="383" r:id="rId52"/>
    <p:sldId id="336" r:id="rId53"/>
  </p:sldIdLst>
  <p:sldSz cx="9601200" cy="7315200"/>
  <p:notesSz cx="6918325" cy="92043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A3"/>
    <a:srgbClr val="E6EFFA"/>
    <a:srgbClr val="BFD5F1"/>
    <a:srgbClr val="A3C3ED"/>
    <a:srgbClr val="C5C24C"/>
    <a:srgbClr val="999233"/>
    <a:srgbClr val="BFC24C"/>
    <a:srgbClr val="B7BF4F"/>
    <a:srgbClr val="9B8C31"/>
    <a:srgbClr val="BDB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5" autoAdjust="0"/>
    <p:restoredTop sz="99455" autoAdjust="0"/>
  </p:normalViewPr>
  <p:slideViewPr>
    <p:cSldViewPr snapToObjects="1">
      <p:cViewPr varScale="1">
        <p:scale>
          <a:sx n="87" d="100"/>
          <a:sy n="87" d="100"/>
        </p:scale>
        <p:origin x="-912" y="-24"/>
      </p:cViewPr>
      <p:guideLst>
        <p:guide orient="horz" pos="2304"/>
        <p:guide pos="1152"/>
        <p:guide pos="19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0" d="100"/>
        <a:sy n="70" d="100"/>
      </p:scale>
      <p:origin x="0" y="2934"/>
    </p:cViewPr>
  </p:sorterViewPr>
  <p:notesViewPr>
    <p:cSldViewPr snapToObjects="1">
      <p:cViewPr>
        <p:scale>
          <a:sx n="120" d="100"/>
          <a:sy n="120" d="100"/>
        </p:scale>
        <p:origin x="-288" y="3162"/>
      </p:cViewPr>
      <p:guideLst>
        <p:guide orient="horz" pos="2900"/>
        <p:guide pos="217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98788" cy="46196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0750">
              <a:defRPr sz="1200" b="0" smtClean="0">
                <a:latin typeface="Times New Roman" pitchFamily="18" charset="0"/>
              </a:defRPr>
            </a:lvl1pPr>
          </a:lstStyle>
          <a:p>
            <a:pPr>
              <a:defRPr/>
            </a:pPr>
            <a:endParaRPr lang="en-US" dirty="0"/>
          </a:p>
        </p:txBody>
      </p:sp>
      <p:sp>
        <p:nvSpPr>
          <p:cNvPr id="199683" name="Rectangle 3"/>
          <p:cNvSpPr>
            <a:spLocks noGrp="1" noChangeArrowheads="1"/>
          </p:cNvSpPr>
          <p:nvPr>
            <p:ph type="dt" sz="quarter" idx="1"/>
          </p:nvPr>
        </p:nvSpPr>
        <p:spPr bwMode="auto">
          <a:xfrm>
            <a:off x="3919538" y="0"/>
            <a:ext cx="2998787" cy="46196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0750">
              <a:defRPr sz="1200" b="0" smtClean="0">
                <a:latin typeface="Times New Roman" pitchFamily="18" charset="0"/>
              </a:defRPr>
            </a:lvl1pPr>
          </a:lstStyle>
          <a:p>
            <a:pPr>
              <a:defRPr/>
            </a:pPr>
            <a:endParaRPr lang="en-US" dirty="0"/>
          </a:p>
        </p:txBody>
      </p:sp>
      <p:sp>
        <p:nvSpPr>
          <p:cNvPr id="199684" name="Rectangle 4"/>
          <p:cNvSpPr>
            <a:spLocks noGrp="1" noChangeArrowheads="1"/>
          </p:cNvSpPr>
          <p:nvPr>
            <p:ph type="ftr" sz="quarter" idx="2"/>
          </p:nvPr>
        </p:nvSpPr>
        <p:spPr bwMode="auto">
          <a:xfrm>
            <a:off x="0" y="8742363"/>
            <a:ext cx="2998788" cy="46196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0750">
              <a:defRPr sz="1200" b="0" smtClean="0">
                <a:latin typeface="Times New Roman" pitchFamily="18" charset="0"/>
              </a:defRPr>
            </a:lvl1pPr>
          </a:lstStyle>
          <a:p>
            <a:pPr>
              <a:defRPr/>
            </a:pPr>
            <a:endParaRPr lang="en-US" dirty="0"/>
          </a:p>
        </p:txBody>
      </p:sp>
      <p:sp>
        <p:nvSpPr>
          <p:cNvPr id="199685" name="Rectangle 5"/>
          <p:cNvSpPr>
            <a:spLocks noGrp="1" noChangeArrowheads="1"/>
          </p:cNvSpPr>
          <p:nvPr>
            <p:ph type="sldNum" sz="quarter" idx="3"/>
          </p:nvPr>
        </p:nvSpPr>
        <p:spPr bwMode="auto">
          <a:xfrm>
            <a:off x="3919538" y="8742363"/>
            <a:ext cx="2998787" cy="46196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0750">
              <a:defRPr sz="1200" b="0" smtClean="0">
                <a:latin typeface="Times New Roman" pitchFamily="18" charset="0"/>
              </a:defRPr>
            </a:lvl1pPr>
          </a:lstStyle>
          <a:p>
            <a:pPr>
              <a:defRPr/>
            </a:pPr>
            <a:fld id="{55E67184-542B-46A0-8ED3-A18CF086AE06}" type="slidenum">
              <a:rPr lang="en-US"/>
              <a:pPr>
                <a:defRPr/>
              </a:pPr>
              <a:t>‹#›</a:t>
            </a:fld>
            <a:endParaRPr lang="en-US" dirty="0"/>
          </a:p>
        </p:txBody>
      </p:sp>
    </p:spTree>
    <p:extLst>
      <p:ext uri="{BB962C8B-B14F-4D97-AF65-F5344CB8AC3E}">
        <p14:creationId xmlns:p14="http://schemas.microsoft.com/office/powerpoint/2010/main" val="5873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98788" cy="46196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0750">
              <a:defRPr sz="1200" b="0" smtClean="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19538" y="0"/>
            <a:ext cx="2998787" cy="46196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0750">
              <a:defRPr sz="1200" b="0" smtClean="0">
                <a:latin typeface="Times New Roman" pitchFamily="18" charset="0"/>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95388" y="690563"/>
            <a:ext cx="4527550" cy="34496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2338" y="4371975"/>
            <a:ext cx="5073650" cy="4141788"/>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42363"/>
            <a:ext cx="2998788" cy="46196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0750">
              <a:defRPr sz="1200" b="0" smtClean="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19538" y="8742363"/>
            <a:ext cx="2998787" cy="46196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0750">
              <a:defRPr sz="1200" b="0" smtClean="0">
                <a:latin typeface="Times New Roman" pitchFamily="18" charset="0"/>
              </a:defRPr>
            </a:lvl1pPr>
          </a:lstStyle>
          <a:p>
            <a:pPr>
              <a:defRPr/>
            </a:pPr>
            <a:fld id="{B4BCBD34-1200-4ECD-949E-CE1B91114F91}" type="slidenum">
              <a:rPr lang="en-US"/>
              <a:pPr>
                <a:defRPr/>
              </a:pPr>
              <a:t>‹#›</a:t>
            </a:fld>
            <a:endParaRPr lang="en-US" dirty="0"/>
          </a:p>
        </p:txBody>
      </p:sp>
    </p:spTree>
    <p:extLst>
      <p:ext uri="{BB962C8B-B14F-4D97-AF65-F5344CB8AC3E}">
        <p14:creationId xmlns:p14="http://schemas.microsoft.com/office/powerpoint/2010/main" val="2438021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DEB0B39-D161-421F-8A4C-0190CF6DB8C8}" type="slidenum">
              <a:rPr lang="en-US"/>
              <a:pPr/>
              <a:t>5</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BCBD34-1200-4ECD-949E-CE1B91114F91}" type="slidenum">
              <a:rPr lang="en-US" smtClean="0"/>
              <a:pPr>
                <a:defRPr/>
              </a:pPr>
              <a:t>21</a:t>
            </a:fld>
            <a:endParaRPr lang="en-US" dirty="0"/>
          </a:p>
        </p:txBody>
      </p:sp>
    </p:spTree>
    <p:extLst>
      <p:ext uri="{BB962C8B-B14F-4D97-AF65-F5344CB8AC3E}">
        <p14:creationId xmlns:p14="http://schemas.microsoft.com/office/powerpoint/2010/main" val="205038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BCBD34-1200-4ECD-949E-CE1B91114F91}" type="slidenum">
              <a:rPr lang="en-US" smtClean="0"/>
              <a:pPr>
                <a:defRPr/>
              </a:pPr>
              <a:t>22</a:t>
            </a:fld>
            <a:endParaRPr lang="en-US" dirty="0"/>
          </a:p>
        </p:txBody>
      </p:sp>
    </p:spTree>
    <p:extLst>
      <p:ext uri="{BB962C8B-B14F-4D97-AF65-F5344CB8AC3E}">
        <p14:creationId xmlns:p14="http://schemas.microsoft.com/office/powerpoint/2010/main" val="2050383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6800850"/>
            <a:ext cx="9601200" cy="514350"/>
          </a:xfrm>
          <a:prstGeom prst="rect">
            <a:avLst/>
          </a:prstGeom>
          <a:gradFill rotWithShape="1">
            <a:gsLst>
              <a:gs pos="0">
                <a:schemeClr val="bg1"/>
              </a:gs>
              <a:gs pos="100000">
                <a:srgbClr val="C5C5C5"/>
              </a:gs>
            </a:gsLst>
            <a:lin ang="0" scaled="1"/>
          </a:gradFill>
          <a:ln w="9525" algn="ctr">
            <a:noFill/>
            <a:miter lim="800000"/>
            <a:headEnd/>
            <a:tailEnd/>
          </a:ln>
          <a:effectLst/>
        </p:spPr>
        <p:txBody>
          <a:bodyPr wrap="none" lIns="91416" tIns="45708" rIns="91416" bIns="45708" anchor="ctr"/>
          <a:lstStyle/>
          <a:p>
            <a:pPr algn="r">
              <a:defRPr/>
            </a:pPr>
            <a:r>
              <a:rPr lang="en-US" sz="2000" b="0" dirty="0">
                <a:solidFill>
                  <a:srgbClr val="006699"/>
                </a:solidFill>
              </a:rPr>
              <a:t>    </a:t>
            </a:r>
            <a:r>
              <a:rPr lang="en-US" sz="1200" dirty="0">
                <a:solidFill>
                  <a:srgbClr val="006699"/>
                </a:solidFill>
              </a:rPr>
              <a:t>The Business of IT</a:t>
            </a:r>
            <a:r>
              <a:rPr lang="en-US" sz="1400" b="0" baseline="30000" dirty="0">
                <a:solidFill>
                  <a:srgbClr val="006699"/>
                </a:solidFill>
              </a:rPr>
              <a:t>®</a:t>
            </a:r>
          </a:p>
          <a:p>
            <a:pPr algn="r">
              <a:lnSpc>
                <a:spcPct val="85000"/>
              </a:lnSpc>
              <a:defRPr/>
            </a:pPr>
            <a:r>
              <a:rPr lang="en-US" sz="700" b="0" i="1" dirty="0">
                <a:solidFill>
                  <a:srgbClr val="006699"/>
                </a:solidFill>
              </a:rPr>
              <a:t>www.parivedasolutions.com       </a:t>
            </a:r>
          </a:p>
          <a:p>
            <a:pPr algn="r">
              <a:lnSpc>
                <a:spcPct val="85000"/>
              </a:lnSpc>
              <a:defRPr/>
            </a:pPr>
            <a:endParaRPr lang="en-US" sz="700" b="0" i="1" dirty="0">
              <a:solidFill>
                <a:srgbClr val="006699"/>
              </a:solidFill>
            </a:endParaRPr>
          </a:p>
          <a:p>
            <a:pPr algn="r">
              <a:lnSpc>
                <a:spcPct val="75000"/>
              </a:lnSpc>
              <a:defRPr/>
            </a:pPr>
            <a:endParaRPr lang="en-US" sz="700" b="0" baseline="30000" dirty="0">
              <a:solidFill>
                <a:srgbClr val="006699"/>
              </a:solidFill>
            </a:endParaRPr>
          </a:p>
        </p:txBody>
      </p:sp>
      <p:sp>
        <p:nvSpPr>
          <p:cNvPr id="4" name="Rectangle 4"/>
          <p:cNvSpPr>
            <a:spLocks noChangeArrowheads="1"/>
          </p:cNvSpPr>
          <p:nvPr userDrawn="1"/>
        </p:nvSpPr>
        <p:spPr bwMode="auto">
          <a:xfrm>
            <a:off x="0" y="6719888"/>
            <a:ext cx="9601200" cy="52387"/>
          </a:xfrm>
          <a:prstGeom prst="rect">
            <a:avLst/>
          </a:prstGeom>
          <a:gradFill rotWithShape="1">
            <a:gsLst>
              <a:gs pos="0">
                <a:schemeClr val="bg1"/>
              </a:gs>
              <a:gs pos="100000">
                <a:srgbClr val="C5C5C5"/>
              </a:gs>
            </a:gsLst>
            <a:lin ang="0" scaled="1"/>
          </a:gradFill>
          <a:ln w="9525" algn="ctr">
            <a:noFill/>
            <a:miter lim="800000"/>
            <a:headEnd/>
            <a:tailEnd/>
          </a:ln>
          <a:effectLst/>
        </p:spPr>
        <p:txBody>
          <a:bodyPr wrap="none" lIns="91416" tIns="45708" rIns="91416" bIns="45708" anchor="ctr"/>
          <a:lstStyle/>
          <a:p>
            <a:pPr algn="ctr">
              <a:defRPr/>
            </a:pPr>
            <a:endParaRPr lang="en-US" sz="2400" b="0" baseline="30000" dirty="0"/>
          </a:p>
        </p:txBody>
      </p:sp>
      <p:pic>
        <p:nvPicPr>
          <p:cNvPr id="5" name="Picture 5" descr="pariveda-color-horizontal"/>
          <p:cNvPicPr>
            <a:picLocks noChangeAspect="1" noChangeArrowheads="1"/>
          </p:cNvPicPr>
          <p:nvPr userDrawn="1"/>
        </p:nvPicPr>
        <p:blipFill>
          <a:blip r:embed="rId2" cstate="print"/>
          <a:srcRect/>
          <a:stretch>
            <a:fillRect/>
          </a:stretch>
        </p:blipFill>
        <p:spPr bwMode="auto">
          <a:xfrm>
            <a:off x="85725" y="6848475"/>
            <a:ext cx="2117725" cy="381000"/>
          </a:xfrm>
          <a:prstGeom prst="rect">
            <a:avLst/>
          </a:prstGeom>
          <a:noFill/>
          <a:ln w="9525">
            <a:noFill/>
            <a:miter lim="800000"/>
            <a:headEnd/>
            <a:tailEnd/>
          </a:ln>
        </p:spPr>
      </p:pic>
      <p:sp>
        <p:nvSpPr>
          <p:cNvPr id="1700866" name="Rectangle 2"/>
          <p:cNvSpPr>
            <a:spLocks noGrp="1" noChangeArrowheads="1"/>
          </p:cNvSpPr>
          <p:nvPr>
            <p:ph type="ctrTitle"/>
          </p:nvPr>
        </p:nvSpPr>
        <p:spPr>
          <a:xfrm>
            <a:off x="1219200" y="2819400"/>
            <a:ext cx="7096125" cy="2424113"/>
          </a:xfrm>
        </p:spPr>
        <p:txBody>
          <a:bodyPr/>
          <a:lstStyle>
            <a:lvl1pPr>
              <a:defRPr sz="20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270C5F9-FD99-4597-9BC6-D5916FAB3E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9550" y="304800"/>
            <a:ext cx="908685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9550" y="1219200"/>
            <a:ext cx="9086850" cy="5410200"/>
          </a:xfrm>
        </p:spPr>
        <p:txBody>
          <a:bodyPr/>
          <a:lstStyle/>
          <a:p>
            <a:pPr lvl="0"/>
            <a:endParaRPr lang="en-US" noProof="0" dirty="0" smtClean="0"/>
          </a:p>
        </p:txBody>
      </p:sp>
      <p:sp>
        <p:nvSpPr>
          <p:cNvPr id="4" name="Rectangle 4"/>
          <p:cNvSpPr>
            <a:spLocks noGrp="1" noChangeArrowheads="1"/>
          </p:cNvSpPr>
          <p:nvPr>
            <p:ph type="sldNum" sz="quarter" idx="10"/>
          </p:nvPr>
        </p:nvSpPr>
        <p:spPr>
          <a:ln/>
        </p:spPr>
        <p:txBody>
          <a:bodyPr/>
          <a:lstStyle>
            <a:lvl1pPr>
              <a:defRPr/>
            </a:lvl1pPr>
          </a:lstStyle>
          <a:p>
            <a:pPr>
              <a:defRPr/>
            </a:pPr>
            <a:fld id="{1231FE83-7D4F-4C11-BEF9-EA29D587EA2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9550" y="304800"/>
            <a:ext cx="9086850" cy="762000"/>
          </a:xfrm>
          <a:prstGeom prst="rect">
            <a:avLst/>
          </a:prstGeom>
          <a:noFill/>
          <a:ln w="9525">
            <a:noFill/>
            <a:miter lim="800000"/>
            <a:headEnd/>
            <a:tailEnd/>
          </a:ln>
        </p:spPr>
        <p:txBody>
          <a:bodyPr vert="horz" wrap="square" lIns="96513" tIns="48257" rIns="96513" bIns="4825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9550" y="1219200"/>
            <a:ext cx="9086850" cy="5410200"/>
          </a:xfrm>
          <a:prstGeom prst="rect">
            <a:avLst/>
          </a:prstGeom>
          <a:noFill/>
          <a:ln w="9525">
            <a:noFill/>
            <a:miter lim="800000"/>
            <a:headEnd/>
            <a:tailEnd/>
          </a:ln>
        </p:spPr>
        <p:txBody>
          <a:bodyPr vert="horz" wrap="square" lIns="96513" tIns="48257" rIns="96513" bIns="482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99844" name="Rectangle 4"/>
          <p:cNvSpPr>
            <a:spLocks noGrp="1" noChangeArrowheads="1"/>
          </p:cNvSpPr>
          <p:nvPr>
            <p:ph type="sldNum" sz="quarter" idx="4"/>
          </p:nvPr>
        </p:nvSpPr>
        <p:spPr bwMode="auto">
          <a:xfrm>
            <a:off x="7054850" y="6959600"/>
            <a:ext cx="2241550" cy="508000"/>
          </a:xfrm>
          <a:prstGeom prst="rect">
            <a:avLst/>
          </a:prstGeom>
          <a:noFill/>
          <a:ln w="9525">
            <a:noFill/>
            <a:miter lim="800000"/>
            <a:headEnd/>
            <a:tailEnd/>
          </a:ln>
          <a:effectLst/>
        </p:spPr>
        <p:txBody>
          <a:bodyPr vert="horz" wrap="square" lIns="91301" tIns="45650" rIns="91301" bIns="45650" numCol="1" anchor="t" anchorCtr="0" compatLnSpc="1">
            <a:prstTxWarp prst="textNoShape">
              <a:avLst/>
            </a:prstTxWarp>
          </a:bodyPr>
          <a:lstStyle>
            <a:lvl1pPr algn="r">
              <a:defRPr sz="1200" b="0" smtClean="0"/>
            </a:lvl1pPr>
          </a:lstStyle>
          <a:p>
            <a:pPr>
              <a:defRPr/>
            </a:pPr>
            <a:fld id="{36892858-CAD2-4E97-9E04-522D47DE80E1}" type="slidenum">
              <a:rPr lang="en-US"/>
              <a:pPr>
                <a:defRPr/>
              </a:pPr>
              <a:t>‹#›</a:t>
            </a:fld>
            <a:endParaRPr lang="en-US" dirty="0"/>
          </a:p>
        </p:txBody>
      </p:sp>
      <p:sp>
        <p:nvSpPr>
          <p:cNvPr id="1699845" name="Rectangle 5"/>
          <p:cNvSpPr>
            <a:spLocks noChangeArrowheads="1"/>
          </p:cNvSpPr>
          <p:nvPr/>
        </p:nvSpPr>
        <p:spPr bwMode="auto">
          <a:xfrm rot="10800000">
            <a:off x="3175" y="973138"/>
            <a:ext cx="9598025" cy="46037"/>
          </a:xfrm>
          <a:prstGeom prst="rect">
            <a:avLst/>
          </a:prstGeom>
          <a:gradFill rotWithShape="1">
            <a:gsLst>
              <a:gs pos="0">
                <a:srgbClr val="0177A9">
                  <a:alpha val="70000"/>
                </a:srgbClr>
              </a:gs>
              <a:gs pos="100000">
                <a:srgbClr val="DDDDDD"/>
              </a:gs>
            </a:gsLst>
            <a:lin ang="0" scaled="1"/>
          </a:gradFill>
          <a:ln w="9525">
            <a:no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74" r:id="rId3"/>
  </p:sldLayoutIdLst>
  <p:hf hdr="0" ftr="0" dt="0"/>
  <p:txStyles>
    <p:titleStyle>
      <a:lvl1pPr algn="l" defTabSz="966788" rtl="0" eaLnBrk="0" fontAlgn="base" hangingPunct="0">
        <a:spcBef>
          <a:spcPct val="0"/>
        </a:spcBef>
        <a:spcAft>
          <a:spcPct val="0"/>
        </a:spcAft>
        <a:defRPr sz="1600" b="1">
          <a:solidFill>
            <a:schemeClr val="tx2"/>
          </a:solidFill>
          <a:latin typeface="+mj-lt"/>
          <a:ea typeface="+mj-ea"/>
          <a:cs typeface="+mj-cs"/>
        </a:defRPr>
      </a:lvl1pPr>
      <a:lvl2pPr algn="l" defTabSz="966788" rtl="0" eaLnBrk="0" fontAlgn="base" hangingPunct="0">
        <a:spcBef>
          <a:spcPct val="0"/>
        </a:spcBef>
        <a:spcAft>
          <a:spcPct val="0"/>
        </a:spcAft>
        <a:defRPr sz="1600" b="1">
          <a:solidFill>
            <a:schemeClr val="tx2"/>
          </a:solidFill>
          <a:latin typeface="Arial" charset="0"/>
        </a:defRPr>
      </a:lvl2pPr>
      <a:lvl3pPr algn="l" defTabSz="966788" rtl="0" eaLnBrk="0" fontAlgn="base" hangingPunct="0">
        <a:spcBef>
          <a:spcPct val="0"/>
        </a:spcBef>
        <a:spcAft>
          <a:spcPct val="0"/>
        </a:spcAft>
        <a:defRPr sz="1600" b="1">
          <a:solidFill>
            <a:schemeClr val="tx2"/>
          </a:solidFill>
          <a:latin typeface="Arial" charset="0"/>
        </a:defRPr>
      </a:lvl3pPr>
      <a:lvl4pPr algn="l" defTabSz="966788" rtl="0" eaLnBrk="0" fontAlgn="base" hangingPunct="0">
        <a:spcBef>
          <a:spcPct val="0"/>
        </a:spcBef>
        <a:spcAft>
          <a:spcPct val="0"/>
        </a:spcAft>
        <a:defRPr sz="1600" b="1">
          <a:solidFill>
            <a:schemeClr val="tx2"/>
          </a:solidFill>
          <a:latin typeface="Arial" charset="0"/>
        </a:defRPr>
      </a:lvl4pPr>
      <a:lvl5pPr algn="l" defTabSz="966788" rtl="0" eaLnBrk="0" fontAlgn="base" hangingPunct="0">
        <a:spcBef>
          <a:spcPct val="0"/>
        </a:spcBef>
        <a:spcAft>
          <a:spcPct val="0"/>
        </a:spcAft>
        <a:defRPr sz="1600" b="1">
          <a:solidFill>
            <a:schemeClr val="tx2"/>
          </a:solidFill>
          <a:latin typeface="Arial" charset="0"/>
        </a:defRPr>
      </a:lvl5pPr>
      <a:lvl6pPr marL="457200" algn="l" defTabSz="966788" rtl="0" fontAlgn="base">
        <a:spcBef>
          <a:spcPct val="0"/>
        </a:spcBef>
        <a:spcAft>
          <a:spcPct val="0"/>
        </a:spcAft>
        <a:defRPr sz="1600" b="1">
          <a:solidFill>
            <a:schemeClr val="tx2"/>
          </a:solidFill>
          <a:latin typeface="Arial" charset="0"/>
        </a:defRPr>
      </a:lvl6pPr>
      <a:lvl7pPr marL="914400" algn="l" defTabSz="966788" rtl="0" fontAlgn="base">
        <a:spcBef>
          <a:spcPct val="0"/>
        </a:spcBef>
        <a:spcAft>
          <a:spcPct val="0"/>
        </a:spcAft>
        <a:defRPr sz="1600" b="1">
          <a:solidFill>
            <a:schemeClr val="tx2"/>
          </a:solidFill>
          <a:latin typeface="Arial" charset="0"/>
        </a:defRPr>
      </a:lvl7pPr>
      <a:lvl8pPr marL="1371600" algn="l" defTabSz="966788" rtl="0" fontAlgn="base">
        <a:spcBef>
          <a:spcPct val="0"/>
        </a:spcBef>
        <a:spcAft>
          <a:spcPct val="0"/>
        </a:spcAft>
        <a:defRPr sz="1600" b="1">
          <a:solidFill>
            <a:schemeClr val="tx2"/>
          </a:solidFill>
          <a:latin typeface="Arial" charset="0"/>
        </a:defRPr>
      </a:lvl8pPr>
      <a:lvl9pPr marL="1828800" algn="l" defTabSz="966788" rtl="0" fontAlgn="base">
        <a:spcBef>
          <a:spcPct val="0"/>
        </a:spcBef>
        <a:spcAft>
          <a:spcPct val="0"/>
        </a:spcAft>
        <a:defRPr sz="1600" b="1">
          <a:solidFill>
            <a:schemeClr val="tx2"/>
          </a:solidFill>
          <a:latin typeface="Arial" charset="0"/>
        </a:defRPr>
      </a:lvl9pPr>
    </p:titleStyle>
    <p:bodyStyle>
      <a:lvl1pPr marL="368300" indent="-368300" algn="l" defTabSz="966788" rtl="0" eaLnBrk="0" fontAlgn="base" hangingPunct="0">
        <a:spcBef>
          <a:spcPct val="20000"/>
        </a:spcBef>
        <a:spcAft>
          <a:spcPct val="0"/>
        </a:spcAft>
        <a:buClr>
          <a:srgbClr val="002850"/>
        </a:buClr>
        <a:buSzPct val="90000"/>
        <a:buFont typeface="Arial" charset="0"/>
        <a:buChar char="►"/>
        <a:defRPr sz="1400">
          <a:solidFill>
            <a:schemeClr val="tx1"/>
          </a:solidFill>
          <a:latin typeface="+mn-lt"/>
          <a:ea typeface="+mn-ea"/>
          <a:cs typeface="+mn-cs"/>
        </a:defRPr>
      </a:lvl1pPr>
      <a:lvl2pPr marL="850900" indent="-361950" algn="l" defTabSz="966788" rtl="0" eaLnBrk="0" fontAlgn="base" hangingPunct="0">
        <a:spcBef>
          <a:spcPct val="20000"/>
        </a:spcBef>
        <a:spcAft>
          <a:spcPct val="0"/>
        </a:spcAft>
        <a:buClr>
          <a:schemeClr val="tx1"/>
        </a:buClr>
        <a:buChar char="•"/>
        <a:defRPr sz="1200">
          <a:solidFill>
            <a:schemeClr val="tx1"/>
          </a:solidFill>
          <a:latin typeface="+mn-lt"/>
        </a:defRPr>
      </a:lvl2pPr>
      <a:lvl3pPr marL="1208088" indent="-236538" algn="l" defTabSz="966788" rtl="0" eaLnBrk="0" fontAlgn="base" hangingPunct="0">
        <a:spcBef>
          <a:spcPct val="20000"/>
        </a:spcBef>
        <a:spcAft>
          <a:spcPct val="0"/>
        </a:spcAft>
        <a:buClr>
          <a:schemeClr val="tx1"/>
        </a:buClr>
        <a:buFont typeface="Times New Roman" pitchFamily="18" charset="0"/>
        <a:buChar char="-"/>
        <a:defRPr sz="1000">
          <a:solidFill>
            <a:schemeClr val="tx1"/>
          </a:solidFill>
          <a:latin typeface="+mn-lt"/>
        </a:defRPr>
      </a:lvl3pPr>
      <a:lvl4pPr marL="1576388" indent="-247650" algn="l" defTabSz="966788" rtl="0" eaLnBrk="0" fontAlgn="base" hangingPunct="0">
        <a:spcBef>
          <a:spcPct val="20000"/>
        </a:spcBef>
        <a:spcAft>
          <a:spcPct val="0"/>
        </a:spcAft>
        <a:buClr>
          <a:schemeClr val="tx1"/>
        </a:buClr>
        <a:buFont typeface="Wingdings" pitchFamily="2" charset="2"/>
        <a:buChar char="§"/>
        <a:defRPr sz="1000">
          <a:solidFill>
            <a:schemeClr val="tx1"/>
          </a:solidFill>
          <a:latin typeface="+mn-lt"/>
        </a:defRPr>
      </a:lvl4pPr>
      <a:lvl5pPr marL="2174875" indent="-241300" algn="l" defTabSz="966788" rtl="0" eaLnBrk="0" fontAlgn="base" hangingPunct="0">
        <a:spcBef>
          <a:spcPct val="20000"/>
        </a:spcBef>
        <a:spcAft>
          <a:spcPct val="0"/>
        </a:spcAft>
        <a:buChar char="»"/>
        <a:defRPr sz="2100">
          <a:solidFill>
            <a:schemeClr val="tx1"/>
          </a:solidFill>
          <a:latin typeface="+mn-lt"/>
        </a:defRPr>
      </a:lvl5pPr>
      <a:lvl6pPr marL="2632075" indent="-241300" algn="l" defTabSz="966788" rtl="0" fontAlgn="base">
        <a:spcBef>
          <a:spcPct val="20000"/>
        </a:spcBef>
        <a:spcAft>
          <a:spcPct val="0"/>
        </a:spcAft>
        <a:buChar char="»"/>
        <a:defRPr sz="2100">
          <a:solidFill>
            <a:schemeClr val="tx1"/>
          </a:solidFill>
          <a:latin typeface="+mn-lt"/>
        </a:defRPr>
      </a:lvl6pPr>
      <a:lvl7pPr marL="3089275" indent="-241300" algn="l" defTabSz="966788" rtl="0" fontAlgn="base">
        <a:spcBef>
          <a:spcPct val="20000"/>
        </a:spcBef>
        <a:spcAft>
          <a:spcPct val="0"/>
        </a:spcAft>
        <a:buChar char="»"/>
        <a:defRPr sz="2100">
          <a:solidFill>
            <a:schemeClr val="tx1"/>
          </a:solidFill>
          <a:latin typeface="+mn-lt"/>
        </a:defRPr>
      </a:lvl7pPr>
      <a:lvl8pPr marL="3546475" indent="-241300" algn="l" defTabSz="966788" rtl="0" fontAlgn="base">
        <a:spcBef>
          <a:spcPct val="20000"/>
        </a:spcBef>
        <a:spcAft>
          <a:spcPct val="0"/>
        </a:spcAft>
        <a:buChar char="»"/>
        <a:defRPr sz="2100">
          <a:solidFill>
            <a:schemeClr val="tx1"/>
          </a:solidFill>
          <a:latin typeface="+mn-lt"/>
        </a:defRPr>
      </a:lvl8pPr>
      <a:lvl9pPr marL="4003675" indent="-241300" algn="l" defTabSz="966788"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http://webstyleguide.com/wsg3/5-site-structure/3-site-file-structure.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hicksdesign.co.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quirksmode.org/css/content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3.org/TR/CSS21/propid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kuler.adobe.com/" TargetMode="External"/><Relationship Id="rId7" Type="http://schemas.openxmlformats.org/officeDocument/2006/relationships/hyperlink" Target="http://html-color-codes.com/" TargetMode="External"/><Relationship Id="rId2" Type="http://schemas.openxmlformats.org/officeDocument/2006/relationships/hyperlink" Target="http://www.w3schools.com/css/css_colornames.asp"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colorpicker.com/" TargetMode="External"/><Relationship Id="rId4" Type="http://schemas.openxmlformats.org/officeDocument/2006/relationships/hyperlink" Target="http://www.colourlovers.com/"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phrogz.net/css/WhyTablesAreBadForLayout.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webdesignfromscratch.com/html-css/css-block-and-inlin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devx.com/projectcool/Article/1985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cssbasics.com/css-positioning/" TargetMode="External"/><Relationship Id="rId3" Type="http://schemas.openxmlformats.org/officeDocument/2006/relationships/hyperlink" Target="http://www.corephp.com/blog/perfect-absolute-positioning-in-ie6/" TargetMode="External"/><Relationship Id="rId7" Type="http://schemas.openxmlformats.org/officeDocument/2006/relationships/hyperlink" Target="http://www.position-absolute.com/articles/css-for-ie6-6-common-problems-and-fast-ways-to-fix-them/" TargetMode="External"/><Relationship Id="rId2" Type="http://schemas.openxmlformats.org/officeDocument/2006/relationships/hyperlink" Target="http://it.toolbox.com/blogs/css-asylum/the-ie6-absolute-positioning-bug-15285" TargetMode="External"/><Relationship Id="rId1" Type="http://schemas.openxmlformats.org/officeDocument/2006/relationships/slideLayout" Target="../slideLayouts/slideLayout2.xml"/><Relationship Id="rId6" Type="http://schemas.openxmlformats.org/officeDocument/2006/relationships/hyperlink" Target="http://www.nixsoft.co.uk/index.php?file=/articles/absolute-fudge.page" TargetMode="External"/><Relationship Id="rId5" Type="http://schemas.openxmlformats.org/officeDocument/2006/relationships/hyperlink" Target="http://www.webmasterworld.com/forum83/2750.htm" TargetMode="External"/><Relationship Id="rId4" Type="http://schemas.openxmlformats.org/officeDocument/2006/relationships/hyperlink" Target="http://csscreator.com/node/1669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quirksmode.org/css/overflow.html"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hyperlink" Target="http://derrickbowen.com/web-ui-dem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derrickbowen.com/web-ui-demo/3%20-%20ul%20li%20menu/"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derrickbowen.com/web-ui-demo/4%20-%20Absolute%20Header-Footer%20With%20Floats/"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hyperlink" Target="http://derrickbowen.com/web-ui-demo/5%20-%20960%20grid/" TargetMode="External"/><Relationship Id="rId2" Type="http://schemas.openxmlformats.org/officeDocument/2006/relationships/hyperlink" Target="http://960.gs/"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hyperlink" Target="http://derrickbowen.com/web-ui-demo/6%20-%20Image%20tricks/" TargetMode="External"/><Relationship Id="rId2" Type="http://schemas.openxmlformats.org/officeDocument/2006/relationships/hyperlink" Target="http://lmgtfy.com/?q=css+sprite+generator"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gif"/></Relationships>
</file>

<file path=ppt/slides/_rels/slide37.xml.rels><?xml version="1.0" encoding="UTF-8" standalone="yes"?>
<Relationships xmlns="http://schemas.openxmlformats.org/package/2006/relationships"><Relationship Id="rId2" Type="http://schemas.openxmlformats.org/officeDocument/2006/relationships/hyperlink" Target="http://derrickbowen.com/web-ui-demo/6%20-%20Image%20trick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position-absolute.com/articles/css-for-ie6-6-common-problems-and-fast-ways-to-fix-them/" TargetMode="External"/><Relationship Id="rId3" Type="http://schemas.openxmlformats.org/officeDocument/2006/relationships/hyperlink" Target="http://validator.w3.org/#validate_by_input" TargetMode="External"/><Relationship Id="rId7" Type="http://schemas.openxmlformats.org/officeDocument/2006/relationships/hyperlink" Target="http://universal-ie6-css.googlecode.com/" TargetMode="External"/><Relationship Id="rId2" Type="http://schemas.openxmlformats.org/officeDocument/2006/relationships/hyperlink" Target="http://meyerweb.com/eric/tools/css/reset/" TargetMode="External"/><Relationship Id="rId1" Type="http://schemas.openxmlformats.org/officeDocument/2006/relationships/slideLayout" Target="../slideLayouts/slideLayout2.xml"/><Relationship Id="rId6" Type="http://schemas.openxmlformats.org/officeDocument/2006/relationships/hyperlink" Target="http://tredosoft.com/Multiple_IE" TargetMode="External"/><Relationship Id="rId5" Type="http://schemas.openxmlformats.org/officeDocument/2006/relationships/hyperlink" Target="http://utilu.com/IECollection/" TargetMode="External"/><Relationship Id="rId4" Type="http://schemas.openxmlformats.org/officeDocument/2006/relationships/hyperlink" Target="http://www.my-debugbar.com/wiki/IETester/HomePag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veda.parivedasolutions.com/knowledge/technology/sharepoint/Pages/BrandingThemingSharepoint2010.aspx" TargetMode="External"/><Relationship Id="rId2" Type="http://schemas.openxmlformats.org/officeDocument/2006/relationships/hyperlink" Target="http://www.wictorwilen.se/Post/Creating-custom-themable-CSS-files-for-SharePoint-2010.aspx"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livejs.com/"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getfirebug.com/firebuglit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chrispederick.com/work/web-develope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www.getpaint.net/" TargetMode="External"/><Relationship Id="rId7" Type="http://schemas.openxmlformats.org/officeDocument/2006/relationships/image" Target="../media/image51.png"/><Relationship Id="rId2" Type="http://schemas.openxmlformats.org/officeDocument/2006/relationships/hyperlink" Target="http://www.gimp.org/" TargetMode="External"/><Relationship Id="rId1" Type="http://schemas.openxmlformats.org/officeDocument/2006/relationships/slideLayout" Target="../slideLayouts/slideLayout2.xml"/><Relationship Id="rId6" Type="http://schemas.openxmlformats.org/officeDocument/2006/relationships/hyperlink" Target="http://www.istockphoto.com/" TargetMode="External"/><Relationship Id="rId5" Type="http://schemas.openxmlformats.org/officeDocument/2006/relationships/hyperlink" Target="http://www.sxc.hu/index.html" TargetMode="External"/><Relationship Id="rId10" Type="http://schemas.openxmlformats.org/officeDocument/2006/relationships/image" Target="../media/image54.png"/><Relationship Id="rId4" Type="http://schemas.openxmlformats.org/officeDocument/2006/relationships/hyperlink" Target="http://inkscape.org/" TargetMode="External"/><Relationship Id="rId9"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hyperlink" Target="http://pagespeed.googlelabs.com/" TargetMode="External"/><Relationship Id="rId2" Type="http://schemas.openxmlformats.org/officeDocument/2006/relationships/hyperlink" Target="http://developer.yahoo.com/performance/rules.html" TargetMode="Externa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www.die.net/musings/page_load_time/"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mirekw.com/winfreeware/mwsnap.html" TargetMode="External"/><Relationship Id="rId13" Type="http://schemas.openxmlformats.org/officeDocument/2006/relationships/hyperlink" Target="http://www.zdnet.com/blog/networking/browser-wars-chrome-winning-ie-losing/1119" TargetMode="External"/><Relationship Id="rId3" Type="http://schemas.openxmlformats.org/officeDocument/2006/relationships/hyperlink" Target="http://lesscss.org/" TargetMode="External"/><Relationship Id="rId7" Type="http://schemas.openxmlformats.org/officeDocument/2006/relationships/hyperlink" Target="http://jqueryui.com/themeroller/" TargetMode="External"/><Relationship Id="rId12" Type="http://schemas.openxmlformats.org/officeDocument/2006/relationships/hyperlink" Target="http://w3fools.com/" TargetMode="External"/><Relationship Id="rId2" Type="http://schemas.openxmlformats.org/officeDocument/2006/relationships/hyperlink" Target="http://sass-lang.com/" TargetMode="External"/><Relationship Id="rId1" Type="http://schemas.openxmlformats.org/officeDocument/2006/relationships/slideLayout" Target="../slideLayouts/slideLayout2.xml"/><Relationship Id="rId6" Type="http://schemas.openxmlformats.org/officeDocument/2006/relationships/hyperlink" Target="http://www.blueprintcss.org/" TargetMode="External"/><Relationship Id="rId11" Type="http://schemas.openxmlformats.org/officeDocument/2006/relationships/hyperlink" Target="http://css-tricks.com/using-css-without-html/" TargetMode="External"/><Relationship Id="rId5" Type="http://schemas.openxmlformats.org/officeDocument/2006/relationships/hyperlink" Target="http://www.css3.info/" TargetMode="External"/><Relationship Id="rId10" Type="http://schemas.openxmlformats.org/officeDocument/2006/relationships/hyperlink" Target="http://mathiasbynens.be/demo/css-without-html" TargetMode="External"/><Relationship Id="rId4" Type="http://schemas.openxmlformats.org/officeDocument/2006/relationships/hyperlink" Target="http://www.w3.org/Style/CSS/specs" TargetMode="External"/><Relationship Id="rId9" Type="http://schemas.openxmlformats.org/officeDocument/2006/relationships/hyperlink" Target="http://blog.handcraft.com/2010/08/backfire-save-css-changes-made-in-firebug/"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ebstyleguide.com/wsg3/5-site-structure/3-site-file-structure.html" TargetMode="External"/><Relationship Id="rId13" Type="http://schemas.openxmlformats.org/officeDocument/2006/relationships/hyperlink" Target="http://www.devx.com/projectcool/Article/19850" TargetMode="External"/><Relationship Id="rId18" Type="http://schemas.openxmlformats.org/officeDocument/2006/relationships/hyperlink" Target="http://www.secondpicture.com/tutorials/web_design/css_ul_li_horizontal_css_menu.html" TargetMode="External"/><Relationship Id="rId3" Type="http://schemas.openxmlformats.org/officeDocument/2006/relationships/hyperlink" Target="http://www.useit.com/papers/heuristic/heuristic_list.html" TargetMode="External"/><Relationship Id="rId7" Type="http://schemas.openxmlformats.org/officeDocument/2006/relationships/hyperlink" Target="http://hicksdesign.co.uk/journal/3d-css-box-model" TargetMode="External"/><Relationship Id="rId12" Type="http://schemas.openxmlformats.org/officeDocument/2006/relationships/hyperlink" Target="http://www.webdesignfromscratch.com/html-css/css-block-and-inline/" TargetMode="External"/><Relationship Id="rId17" Type="http://schemas.openxmlformats.org/officeDocument/2006/relationships/hyperlink" Target="http://css-tricks.com/the-css-overflow-property/" TargetMode="External"/><Relationship Id="rId2" Type="http://schemas.openxmlformats.org/officeDocument/2006/relationships/hyperlink" Target="http://en.wikipedia.org/wiki/Cascading_Style_Sheets" TargetMode="External"/><Relationship Id="rId16" Type="http://schemas.openxmlformats.org/officeDocument/2006/relationships/hyperlink" Target="http://www.quirksmode.org/css/overflow.html" TargetMode="External"/><Relationship Id="rId1" Type="http://schemas.openxmlformats.org/officeDocument/2006/relationships/slideLayout" Target="../slideLayouts/slideLayout2.xml"/><Relationship Id="rId6" Type="http://schemas.openxmlformats.org/officeDocument/2006/relationships/hyperlink" Target="http://www.maxdesign.com.au/articles/inline/" TargetMode="External"/><Relationship Id="rId11" Type="http://schemas.openxmlformats.org/officeDocument/2006/relationships/hyperlink" Target="http://www.cssbasics.com/" TargetMode="External"/><Relationship Id="rId5" Type="http://schemas.openxmlformats.org/officeDocument/2006/relationships/hyperlink" Target="http://www.w3.org/" TargetMode="External"/><Relationship Id="rId15" Type="http://schemas.openxmlformats.org/officeDocument/2006/relationships/hyperlink" Target="http://www.smashingmagazine.com/2007/05/01/css-float-theory-things-you-should-know/" TargetMode="External"/><Relationship Id="rId10" Type="http://schemas.openxmlformats.org/officeDocument/2006/relationships/hyperlink" Target="http://phrogz.net/css/WhyTablesAreBadForLayout.html" TargetMode="External"/><Relationship Id="rId4" Type="http://schemas.openxmlformats.org/officeDocument/2006/relationships/hyperlink" Target="http://css-tricks.com/the-css-box-model/" TargetMode="External"/><Relationship Id="rId9" Type="http://schemas.openxmlformats.org/officeDocument/2006/relationships/hyperlink" Target="http://www.quirksmode.org/css/contents.html" TargetMode="External"/><Relationship Id="rId14" Type="http://schemas.openxmlformats.org/officeDocument/2006/relationships/hyperlink" Target="http://www.elated.com/articles/css-floa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Architect School</a:t>
            </a:r>
            <a:br>
              <a:rPr lang="en-US" dirty="0" smtClean="0"/>
            </a:br>
            <a:r>
              <a:rPr lang="en-US" dirty="0" smtClean="0"/>
              <a:t>Web UI/CSS</a:t>
            </a:r>
            <a:br>
              <a:rPr lang="en-US" dirty="0" smtClean="0"/>
            </a:br>
            <a:r>
              <a:rPr lang="en-US" dirty="0" smtClean="0"/>
              <a:t/>
            </a:r>
            <a:br>
              <a:rPr lang="en-US" dirty="0" smtClean="0"/>
            </a:br>
            <a:r>
              <a:rPr lang="en-US" dirty="0" smtClean="0"/>
              <a:t>June 7, 2011</a:t>
            </a:r>
            <a:endParaRPr lang="en-US" dirty="0"/>
          </a:p>
        </p:txBody>
      </p:sp>
      <p:pic>
        <p:nvPicPr>
          <p:cNvPr id="4" name="Picture 15" descr="pariveda-color-stacked"/>
          <p:cNvPicPr>
            <a:picLocks noChangeAspect="1" noChangeArrowheads="1"/>
          </p:cNvPicPr>
          <p:nvPr/>
        </p:nvPicPr>
        <p:blipFill>
          <a:blip r:embed="rId2" cstate="print"/>
          <a:srcRect/>
          <a:stretch>
            <a:fillRect/>
          </a:stretch>
        </p:blipFill>
        <p:spPr bwMode="auto">
          <a:xfrm>
            <a:off x="1295400" y="1752600"/>
            <a:ext cx="1600200" cy="1585912"/>
          </a:xfrm>
          <a:prstGeom prst="rect">
            <a:avLst/>
          </a:prstGeom>
          <a:noFill/>
          <a:ln w="9525">
            <a:noFill/>
            <a:miter lim="800000"/>
            <a:headEnd/>
            <a:tailEnd/>
          </a:ln>
        </p:spPr>
      </p:pic>
      <p:sp>
        <p:nvSpPr>
          <p:cNvPr id="5" name="Rectangle 16"/>
          <p:cNvSpPr>
            <a:spLocks noChangeArrowheads="1"/>
          </p:cNvSpPr>
          <p:nvPr/>
        </p:nvSpPr>
        <p:spPr bwMode="auto">
          <a:xfrm>
            <a:off x="250825" y="64008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5) </a:t>
            </a:r>
            <a:r>
              <a:rPr lang="en-US" dirty="0" smtClean="0"/>
              <a:t>Error prevention</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10</a:t>
            </a:fld>
            <a:endParaRPr lang="en-US" dirty="0"/>
          </a:p>
        </p:txBody>
      </p:sp>
      <p:sp>
        <p:nvSpPr>
          <p:cNvPr id="6" name="TextBox 5"/>
          <p:cNvSpPr txBox="1"/>
          <p:nvPr/>
        </p:nvSpPr>
        <p:spPr>
          <a:xfrm>
            <a:off x="609600" y="5410200"/>
            <a:ext cx="8382000" cy="830997"/>
          </a:xfrm>
          <a:prstGeom prst="rect">
            <a:avLst/>
          </a:prstGeom>
          <a:noFill/>
        </p:spPr>
        <p:txBody>
          <a:bodyPr wrap="square" rtlCol="0">
            <a:spAutoFit/>
          </a:bodyPr>
          <a:lstStyle/>
          <a:p>
            <a:r>
              <a:rPr lang="en-US" b="0" dirty="0"/>
              <a:t>Even better than good error messages is a careful design which prevents a problem from occurring in the first place. Either eliminate error-prone conditions or check for them and present users with a confirmation option before they commit to the action.</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66950"/>
            <a:ext cx="6096000" cy="1771650"/>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390623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6) </a:t>
            </a:r>
            <a:r>
              <a:rPr lang="en-US" dirty="0" smtClean="0"/>
              <a:t>Recognition rather than recall</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11</a:t>
            </a:fld>
            <a:endParaRPr lang="en-US" dirty="0"/>
          </a:p>
        </p:txBody>
      </p:sp>
      <p:sp>
        <p:nvSpPr>
          <p:cNvPr id="6" name="TextBox 5"/>
          <p:cNvSpPr txBox="1"/>
          <p:nvPr/>
        </p:nvSpPr>
        <p:spPr>
          <a:xfrm>
            <a:off x="609600" y="5410200"/>
            <a:ext cx="8382000" cy="1077218"/>
          </a:xfrm>
          <a:prstGeom prst="rect">
            <a:avLst/>
          </a:prstGeom>
          <a:noFill/>
        </p:spPr>
        <p:txBody>
          <a:bodyPr wrap="square" rtlCol="0">
            <a:spAutoFit/>
          </a:bodyPr>
          <a:lstStyle/>
          <a:p>
            <a:r>
              <a:rPr lang="en-US" b="0" dirty="0"/>
              <a:t>Minimize the user's memory load by making objects, actions, and options visible. The user should not have to remember information from one part of the dialogue to another. Instructions for use of the system should be visible or easily retrievable whenever appropriate.</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5" y="1066799"/>
            <a:ext cx="5226050" cy="4235205"/>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323402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7) </a:t>
            </a:r>
            <a:r>
              <a:rPr lang="en-US" dirty="0" smtClean="0"/>
              <a:t>Flexibility and Efficiency</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12</a:t>
            </a:fld>
            <a:endParaRPr lang="en-US" dirty="0"/>
          </a:p>
        </p:txBody>
      </p:sp>
      <p:sp>
        <p:nvSpPr>
          <p:cNvPr id="6" name="TextBox 5"/>
          <p:cNvSpPr txBox="1"/>
          <p:nvPr/>
        </p:nvSpPr>
        <p:spPr>
          <a:xfrm>
            <a:off x="609600" y="5410200"/>
            <a:ext cx="8382000" cy="830997"/>
          </a:xfrm>
          <a:prstGeom prst="rect">
            <a:avLst/>
          </a:prstGeom>
          <a:noFill/>
        </p:spPr>
        <p:txBody>
          <a:bodyPr wrap="square" rtlCol="0">
            <a:spAutoFit/>
          </a:bodyPr>
          <a:lstStyle/>
          <a:p>
            <a:r>
              <a:rPr lang="en-US" b="0" dirty="0"/>
              <a:t>Accelerators -- unseen by the novice user -- may often speed up the interaction for the expert user such that the system can cater to both inexperienced and experienced users. Allow users to tailor frequent actions.</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2057400"/>
            <a:ext cx="6115050" cy="1209675"/>
          </a:xfrm>
          <a:prstGeom prst="rect">
            <a:avLst/>
          </a:prstGeom>
          <a:ln/>
        </p:spPr>
        <p:style>
          <a:lnRef idx="3">
            <a:schemeClr val="lt1"/>
          </a:lnRef>
          <a:fillRef idx="1">
            <a:schemeClr val="accent2"/>
          </a:fillRef>
          <a:effectRef idx="1">
            <a:schemeClr val="accent2"/>
          </a:effectRef>
          <a:fontRef idx="minor">
            <a:schemeClr val="lt1"/>
          </a:fontRef>
        </p:style>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876675"/>
            <a:ext cx="1466850" cy="695325"/>
          </a:xfrm>
          <a:prstGeom prst="rect">
            <a:avLst/>
          </a:prstGeom>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417018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8) </a:t>
            </a:r>
            <a:r>
              <a:rPr lang="en-US" dirty="0" smtClean="0"/>
              <a:t>Minimalist</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13</a:t>
            </a:fld>
            <a:endParaRPr lang="en-US" dirty="0"/>
          </a:p>
        </p:txBody>
      </p:sp>
      <p:sp>
        <p:nvSpPr>
          <p:cNvPr id="6" name="TextBox 5"/>
          <p:cNvSpPr txBox="1"/>
          <p:nvPr/>
        </p:nvSpPr>
        <p:spPr>
          <a:xfrm>
            <a:off x="609600" y="5410200"/>
            <a:ext cx="8382000" cy="830997"/>
          </a:xfrm>
          <a:prstGeom prst="rect">
            <a:avLst/>
          </a:prstGeom>
          <a:noFill/>
        </p:spPr>
        <p:txBody>
          <a:bodyPr wrap="square" rtlCol="0">
            <a:spAutoFit/>
          </a:bodyPr>
          <a:lstStyle/>
          <a:p>
            <a:r>
              <a:rPr lang="en-US" b="0" dirty="0"/>
              <a:t>Dialogues should not contain information which is irrelevant or rarely needed. Every extra unit of information in a dialogue competes with the relevant units of information and diminishes their relative visibility.</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8194" name="Picture 2" descr="http://drupal.org/files/issues/Batch%20Bad%20Error%20Mess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066800"/>
            <a:ext cx="6086475" cy="4252813"/>
          </a:xfrm>
          <a:prstGeom prst="rect">
            <a:avLst/>
          </a:prstGeom>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2915567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9) </a:t>
            </a:r>
            <a:r>
              <a:rPr lang="en-US" dirty="0" smtClean="0"/>
              <a:t>Help users recognize/recover from errors</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14</a:t>
            </a:fld>
            <a:endParaRPr lang="en-US" dirty="0"/>
          </a:p>
        </p:txBody>
      </p:sp>
      <p:sp>
        <p:nvSpPr>
          <p:cNvPr id="6" name="TextBox 5"/>
          <p:cNvSpPr txBox="1"/>
          <p:nvPr/>
        </p:nvSpPr>
        <p:spPr>
          <a:xfrm>
            <a:off x="609600" y="5410200"/>
            <a:ext cx="8382000" cy="584775"/>
          </a:xfrm>
          <a:prstGeom prst="rect">
            <a:avLst/>
          </a:prstGeom>
          <a:noFill/>
        </p:spPr>
        <p:txBody>
          <a:bodyPr wrap="square" rtlCol="0">
            <a:spAutoFit/>
          </a:bodyPr>
          <a:lstStyle/>
          <a:p>
            <a:r>
              <a:rPr lang="en-US" b="0" dirty="0"/>
              <a:t>Error messages should be expressed in plain language (no codes), precisely indicate the problem, and constructively suggest a solution.</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7" y="1138238"/>
            <a:ext cx="5891213" cy="3980143"/>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860401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10) </a:t>
            </a:r>
            <a:r>
              <a:rPr lang="en-US" dirty="0" smtClean="0"/>
              <a:t>Help and documentation (focused on the users task)</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15</a:t>
            </a:fld>
            <a:endParaRPr lang="en-US" dirty="0"/>
          </a:p>
        </p:txBody>
      </p:sp>
      <p:sp>
        <p:nvSpPr>
          <p:cNvPr id="6" name="TextBox 5"/>
          <p:cNvSpPr txBox="1"/>
          <p:nvPr/>
        </p:nvSpPr>
        <p:spPr>
          <a:xfrm>
            <a:off x="609600" y="5410200"/>
            <a:ext cx="8382000" cy="1077218"/>
          </a:xfrm>
          <a:prstGeom prst="rect">
            <a:avLst/>
          </a:prstGeom>
          <a:noFill/>
        </p:spPr>
        <p:txBody>
          <a:bodyPr wrap="square" rtlCol="0">
            <a:spAutoFit/>
          </a:bodyPr>
          <a:lstStyle/>
          <a:p>
            <a:r>
              <a:rPr lang="en-US" b="0" dirty="0"/>
              <a:t>Even though it is better if the system can be used without documentation, it may be necessary to provide help and documentation. Any such information should be easy to search, focused on the user's task, list concrete steps to be carried out, and not be too large.</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398"/>
            <a:ext cx="2771775" cy="3171825"/>
          </a:xfrm>
          <a:prstGeom prst="rect">
            <a:avLst/>
          </a:prstGeom>
          <a:ln/>
        </p:spPr>
        <p:style>
          <a:lnRef idx="3">
            <a:schemeClr val="lt1"/>
          </a:lnRef>
          <a:fillRef idx="1">
            <a:schemeClr val="accent2"/>
          </a:fillRef>
          <a:effectRef idx="1">
            <a:schemeClr val="accent2"/>
          </a:effectRef>
          <a:fontRef idx="minor">
            <a:schemeClr val="lt1"/>
          </a:fontRef>
        </p:style>
      </p:pic>
      <p:pic>
        <p:nvPicPr>
          <p:cNvPr id="1030" name="Picture 6" descr="http://www.worsttech.com/wp-content/uploads/2010/07/worst-inventions-clip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76523"/>
            <a:ext cx="2505808"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7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t3.gstatic.com/images?q=tbn:ANd9GcR2szZ8lTTEN8mui-ZwB1ovvBEcxhpfzCiDGNI8V42YcRjG-Nlb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36" y="2501900"/>
            <a:ext cx="1981201" cy="1214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Web Display Technologies</a:t>
            </a:r>
            <a:endParaRPr lang="en-US" dirty="0"/>
          </a:p>
        </p:txBody>
      </p:sp>
      <p:sp>
        <p:nvSpPr>
          <p:cNvPr id="3" name="Content Placeholder 2"/>
          <p:cNvSpPr>
            <a:spLocks noGrp="1"/>
          </p:cNvSpPr>
          <p:nvPr>
            <p:ph idx="1"/>
          </p:nvPr>
        </p:nvSpPr>
        <p:spPr>
          <a:xfrm>
            <a:off x="244474" y="1219199"/>
            <a:ext cx="6799262" cy="5648325"/>
          </a:xfrm>
        </p:spPr>
        <p:txBody>
          <a:bodyPr/>
          <a:lstStyle/>
          <a:p>
            <a:r>
              <a:rPr lang="en-US" dirty="0" smtClean="0"/>
              <a:t>Adobe Flash/Flex/Air</a:t>
            </a:r>
          </a:p>
          <a:p>
            <a:pPr lvl="1"/>
            <a:r>
              <a:rPr lang="en-US" dirty="0"/>
              <a:t>Requires browser plugin</a:t>
            </a:r>
          </a:p>
          <a:p>
            <a:pPr lvl="1"/>
            <a:r>
              <a:rPr lang="en-US" dirty="0" smtClean="0"/>
              <a:t>Originally designed for vector animation</a:t>
            </a:r>
          </a:p>
          <a:p>
            <a:pPr lvl="1"/>
            <a:r>
              <a:rPr lang="en-US" dirty="0" smtClean="0"/>
              <a:t>Commonly used to display video and other DRM protected media</a:t>
            </a:r>
          </a:p>
          <a:p>
            <a:pPr lvl="1"/>
            <a:r>
              <a:rPr lang="en-US" dirty="0" smtClean="0"/>
              <a:t>Can be used for rich application development</a:t>
            </a:r>
          </a:p>
          <a:p>
            <a:pPr lvl="1"/>
            <a:r>
              <a:rPr lang="en-US" dirty="0" smtClean="0"/>
              <a:t>Open source variant (Flex) has good compatibility with proprietary flash</a:t>
            </a:r>
          </a:p>
          <a:p>
            <a:pPr lvl="1"/>
            <a:r>
              <a:rPr lang="en-US" dirty="0" smtClean="0"/>
              <a:t>Difficult to integrate flash and non-flash page content, poor on mobile devices</a:t>
            </a:r>
          </a:p>
          <a:p>
            <a:r>
              <a:rPr lang="en-US" dirty="0" smtClean="0"/>
              <a:t>Java Applets</a:t>
            </a:r>
          </a:p>
          <a:p>
            <a:pPr lvl="1"/>
            <a:r>
              <a:rPr lang="en-US" dirty="0" smtClean="0"/>
              <a:t>Requires browser plugin and Java JRE</a:t>
            </a:r>
          </a:p>
          <a:p>
            <a:pPr lvl="1"/>
            <a:r>
              <a:rPr lang="en-US" dirty="0" smtClean="0"/>
              <a:t>Full java </a:t>
            </a:r>
            <a:r>
              <a:rPr lang="en-US" dirty="0" err="1" smtClean="0"/>
              <a:t>bytecode</a:t>
            </a:r>
            <a:r>
              <a:rPr lang="en-US" dirty="0" smtClean="0"/>
              <a:t> running on a page – ability to do anything java can (3d accelerated graphics, ftp client, etc.)</a:t>
            </a:r>
          </a:p>
          <a:p>
            <a:pPr lvl="1"/>
            <a:r>
              <a:rPr lang="en-US" dirty="0" smtClean="0"/>
              <a:t>Difficult to integrate java and non-java page content, not supported on mobile devices</a:t>
            </a:r>
          </a:p>
          <a:p>
            <a:pPr lvl="1"/>
            <a:r>
              <a:rPr lang="en-US" dirty="0" smtClean="0"/>
              <a:t>Can require large downloads</a:t>
            </a:r>
          </a:p>
          <a:p>
            <a:r>
              <a:rPr lang="en-US" dirty="0" smtClean="0"/>
              <a:t>Microsoft Silverlight</a:t>
            </a:r>
          </a:p>
          <a:p>
            <a:pPr lvl="1"/>
            <a:r>
              <a:rPr lang="en-US" dirty="0"/>
              <a:t>Requires browser </a:t>
            </a:r>
            <a:r>
              <a:rPr lang="en-US" dirty="0" smtClean="0"/>
              <a:t>plugin</a:t>
            </a:r>
          </a:p>
          <a:p>
            <a:pPr lvl="1"/>
            <a:r>
              <a:rPr lang="en-US" dirty="0" smtClean="0"/>
              <a:t>A subset of WPF functionality within the browser</a:t>
            </a:r>
          </a:p>
          <a:p>
            <a:pPr lvl="1"/>
            <a:r>
              <a:rPr lang="en-US" dirty="0" smtClean="0"/>
              <a:t>Open source variant (Moonlight) has poor compatibility with proprietary Silverlight</a:t>
            </a:r>
            <a:endParaRPr lang="en-US" dirty="0"/>
          </a:p>
          <a:p>
            <a:pPr lvl="1"/>
            <a:r>
              <a:rPr lang="en-US" dirty="0"/>
              <a:t>Difficult to integrate </a:t>
            </a:r>
            <a:r>
              <a:rPr lang="en-US" dirty="0" smtClean="0"/>
              <a:t>Silverlight and non-</a:t>
            </a:r>
            <a:r>
              <a:rPr lang="en-US" dirty="0"/>
              <a:t>S</a:t>
            </a:r>
            <a:r>
              <a:rPr lang="en-US" dirty="0" smtClean="0"/>
              <a:t>ilverlight </a:t>
            </a:r>
            <a:r>
              <a:rPr lang="en-US" dirty="0"/>
              <a:t>page </a:t>
            </a:r>
            <a:r>
              <a:rPr lang="en-US" dirty="0" smtClean="0"/>
              <a:t>content, </a:t>
            </a:r>
            <a:r>
              <a:rPr lang="en-US" dirty="0"/>
              <a:t>not supported on mobile devices</a:t>
            </a:r>
            <a:endParaRPr lang="en-US" dirty="0" smtClean="0"/>
          </a:p>
          <a:p>
            <a:r>
              <a:rPr lang="en-US" dirty="0" smtClean="0"/>
              <a:t>HTML/JavaScript/CSS</a:t>
            </a:r>
          </a:p>
          <a:p>
            <a:pPr lvl="1"/>
            <a:r>
              <a:rPr lang="en-US" dirty="0" smtClean="0"/>
              <a:t>Standard display technology on the web</a:t>
            </a:r>
          </a:p>
          <a:p>
            <a:pPr lvl="1"/>
            <a:r>
              <a:rPr lang="en-US" dirty="0" smtClean="0"/>
              <a:t>Lightweight, flexible and open</a:t>
            </a:r>
          </a:p>
          <a:p>
            <a:pPr lvl="1"/>
            <a:r>
              <a:rPr lang="en-US" dirty="0" smtClean="0"/>
              <a:t>Supported on any device that connects to the web – many mobile devices today have better HTML/CSS support than the average desktop computer</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16</a:t>
            </a:fld>
            <a:endParaRPr lang="en-US" dirty="0"/>
          </a:p>
        </p:txBody>
      </p:sp>
      <p:sp>
        <p:nvSpPr>
          <p:cNvPr id="5" name="AutoShape 16" descr="data:image/jpg;base64,/9j/4AAQSkZJRgABAQAAAQABAAD/2wCEAAkGBhAOEBAQDxMQEA8QEA8QDxANDhAPEBAQExwWFBQQEhIXGyYgFxkmGRIVIC8gIygpLCwsFh4xNTAqNSYrLCkBCQoKDgwOGg8PGjUkHyUpKjUqLDU1NSw1LC0pMyo0LCktLC01LDAsKSw0KiksKSwsKiksLCkpKSksLCwpLCksLP/AABEIAOEA4QMBIgACEQEDEQH/xAAcAAEAAgMBAQEAAAAAAAAAAAAABgcBBAUDCAL/xABKEAABAwIBBQoICwgCAwEAAAAAAQIDBBESBQYHUZETFiExUnGSk8HSF1NUYYGhstEIIjM0NUFjc3SxwhQjMkJiorPhQ3KUw9MY/8QAGwEBAAMBAQEBAAAAAAAAAAAAAAQFBgMCAQf/xAA2EQABAwEDCQcDBAMBAAAAAAAAAQIDBAURUhIUUWFxkaGx0RUhMTKBwfATIkEjM2LhQkPxU//aAAwDAQACEQMRAD8AvEAAAAAA0st/Nqj7ib2XG6aWW/m1R9xN7LgD4qPq/Q79CUH/AEl/ySHyeSzI+lTK1FBHTU1RucMSKjGbhA6yKquXhc1VXhcoBKvhGfScH4KP25Tw+Dz9LP8Awc/tREGzjzpqspytmrJN1laxI2uwMZZiKqolmoicblJz8Hn6Wf8Ag5/aiAI3pU+mcofiF/JpFD6yytokyRWTyVE9O580rscjkqKht3cV8LXoicX1FAaWc3qfJ2U5KakYscLYoXI1Xvk4XNuq4nKq8YBDCw9A/wBNQ/c1PsKZ0K5pUmVauoirY1ljjpt0YiSSR2fjY292KirwKpemb+i/JeTp21NJA6OZrXNRyzzvsjksvxXOVOIAoHTd9OVnNTf4ozi5i52yZJrYqpl1ai4J40W26Qu/jZz8Sp52odrTd9OVnNTf4oyDWAPrnOvPynocmrlBjmyNkjatIl+CaSRLxpzfWupGqfJtfWyVEsk0rlfLK90kj3cbnOW6r6z3qst1EsEFNJI50FOsiwxrxMWRUV9vSn56zRVAC6/g0/KZR+7pfzlK00h/S2UvxtT7biy/g0/KZR+7pfzlK00h/S2UvxtT7bgC3/g2fNa78RF7BcZTnwbPmtd+Ii9guMAAAAAAAAAAAAAAAAAAAGllv5tUfcTey43TUytEr4J2tS7nQytaicaqrVRE2gHxOWrmhoKflOigrErGxJO1ztzWmV6twucz+LdEv/DqIv4KMs+Qz/2d4+jdGGTJqTJNHBUMdFNGyRHxvtiaqyPcl7eZUX0gHzdpDzGXIlSymWZJ1fC2bG2NY7Xc5uGyuXkesk3wePpZ/wCDn9qIkWnHMnKFflCGWkppZ420jGK+PDZHo+RVbwrqVNp5aE8x8o0GUnTVdNLDEtLKxHvw2xK6NUbwL/SuwAvc+YNPP0zL9xTeyfT58/6YswspVuVZJqWllmiWKBqPZhwqrW2VOFQDw+Dd8/q/wf8A7Iz6HKT0F5mV+T6ypkrKeSBj6XA10mGyuxsXDwLqRdhdgB8rabvpys5qb/FGdLRRmbHliiytTOskqfsklNIqfJzJu1rryV/hXzL5kN/Sxo/ynWZWqp6alllhekGCRmHC7DGxq2uutFT0Er0C5p1uTlr/ANsgkg3X9m3PdMPxsO64rWVeLEm0AqDNLMSoyhlFKBWuidG937WqpwwRxraRV8/1JrVUNzS/QR02Vp4IWoyKKKkjjYnE1rYo0RD6jpcjQRTTVEcbWz1G57vIifGk3NLNvzIpQulnR/lOsytUz01LLLC9IMMjMOF2GNjVtddaKnoAOh8Gn5TKP3dL+cpWmkP6Wyl+NqfbcXFoGzSrcnPrlrIJIEkZTpGsmH4ytWS9rKvKTaQPPXRrlafKVdNFRzPilq6h8b24LOY5yqjk4dQB56M9KrchxTxLTuqN2kbJds6RYcKYbWVi3Jn/APpdnkD/APzG/wDyK28FGWfIZ/7O8PBRlnyGf+zvAH09mhnEmUqKCsRixJO1zkjV+NW2c5lsVkv/AA6jsEW0Y5Mmpck0cFQx0U0bHo9j7Ymqr3ql7eZU2kpAAAAAAAAAAAAAAAAAIXW6SEhlkjWByrG97FXdUS+FVS9sPmPDwot8nd1yd0jLVRJ+SwSzapUvRnFOpOwQTwot8nd1yd0eFFvk7uuTunzO4cXM+9mVWDinUnYsQTwot8nd1yd0eFFvk7uuTujO4cXMdmVWDinUnYsQTwot8nd1yd0eFFvk7uuTujO4cXMdmVWDinUndgQTwot8nd1yd0eFFvk7uuTujO4cXMdmVWDinUndgQTwot8nd1yd0eFFvk7uuTujO4cXMdmVWDinUnYsQTwot8nd1yd0eFFvk7uuTujO4cXMdmVWDinUndgQTwot8nd1yd0eFFvk7uuTujO4cXMdmVWDinUnYIJ4UW+Tu65O6PCi3yd3XJ3RncOLmOzKrBxTqTsEE8KLfJ3dcndHhRb5O7rk7ozuHFzHZlVg4p1J2D8sW6IfolFcAAAAAAAAADCmQAU1nVHhralPtXL0rO7TlEgz8jw1839SRO/tROwj5m5UukcmtTfUrsqFi/xTkAAcyQAAAAAAAAAAbqQtsnAnENxbqQ8ZZ8vNIG7uLdSDcW6kGWLzSBu7i3Ug3FupBli80gbu4t1INxbqQZYvNI9qOPFJG3lSMbtVEPOROFbazfzdjxVdMn28S7FRew6sS9UQ8yOyWK7UpdCGQDTH54AAAAAAAAAAAAVhpJitWNXlQMXYr07CKE20oRWlp3a45G9FUX9RCTP1KXSuNxZzsqmYurkAD2o6R00jImWxvXC3Etkv51OCJf3ITVVES9TxBId4lZqi61PcN4lZqi61Pcdc3lwqRc9p8abyPAkO8Ss1RdanuG8Ss1RdanuGby4VGe0+NN5HgSHeJWaoutT3DeJWaoutT3DN5cKjPafGm85reJOZDJIG5iVlk4IuLxv+jO8Ss1Rdb/o45tLhU8Z7T403keBId4lZqi63/Q3iVmqLrf8AQzaXCoz2nxpvI8CQ7xKzVF1v+hvErNUXW/6GbS4VGe0+NN5HgbWUsnPppFikw40RFXCuJOHhThNU4qiotyklrkcl6eBov4151O1mVFir6fzOe7Y1ynDJPo7ixVqLyYpXfk39RLgS+Rqa0OVYuTTvX+K8i0wAaMwYAAAAAAAAAAABBtKMfxKZ2p8rdqNX9JXxZekuO9Kx3Jnb62uQrQo61LpV9DZWS6+mRNCqDdyJJhqad2qaL1uRO00j0gfhex3Jc12xUUitW5UUsZG5TVTShcgANMfngAAAAAB0W8Rkw1eAzcAAXFwABcwqgFX54SYq2fzKxuxrTiuXgXmU6GX5MVVUL9tImxbdhzZl+KvMZWVb5HLrU3tO3JiYmpORpEx0ZR3qJnaoUTpOTukOJ5ouj+cu+5b7akukS+ZpwtN11K/05oT4AF+YkAAAAAAAAAAAAjekCLFQyLyXxO/uRO0qkuHPCPFQ1Kao8XRVHdhTxTV6fqIuo1liuvgVP5eyAKAQC6LjpJMUcbuUxjtqIp6mhkGTFS0664Y/Uluw3zTNW9qKfnkjcl6poVSN58V0sEUT4XujVZFa5WLa6K1VS/RUh2+as8fL0iZZ+x3pL8mWNduJvaV0VFY5zZe5TU2VHG+nRXNRVvX8HT3zVnj5ekN81Z4+XpHMBE+q/EpaZvFgTchIm5y1lk/fy8SfWnuM75azx8m1PcctvEnMhk4fVkxLvPH0IsKbkOnvlrPHybU9w3y1nj5Nqe45gH1ZMS7x9CLCm5Dp75azx8m1PcN8tZ4+TanuOYB9WTEu8fQiwpuQ/UkiuVXOW7nKqqq8aqvCqnjUfwr6D0PGqX4vpPCeJ2Q1Sx9GMNqeZ3Kmt0Wt95XBaWjqO1Ei8qWVfyb+ks6JL5fQrLYddTXaVQlAALsx4AAAAAAAAAAABo5bix01Q3XDKnpwqUmXtOzE1zdbVTaliilS3Bq4CqtBO9q7TS2G77Xps9zAAKw0JaGaMmKig8yObsc5DsEezEkvRonJkkT8l7SQmjgW+NuxDB1jcmd6fyU5ecuT31FNJHGiK9VYrUVUS6o5F4181yEbya3kN66P3llg5y0zJVynHamtCWmZkMRLr7+//pWm8mt5Deuj943k1vIb1sfvLLByzCPSpJ7aqNCbl6kDbmTW2T923iT/AJWe8zvJrfFt61nvLMbxGTx2dFpX56HztmfQnHqVlvJrfFt61nvG8mt8W3rWe8s0Ds6LSvz0HbE+hOPUrLeTW+Lb1rPeeVTmlVxMdI9jUaxqucu6MWyJx8Fy0jkZ2Pw0U662I3pKidp4koImtV169yfPwdIrWne9rbk71TT1KsPCrXgTnPc16peL0lK3xNQhrlu5kR4aCn86Pdtc5Soi6M2osFHTJ9jGu1EXtLagT71XUUttu/Samv2U6QALgyoAAAAAAAAAAABhSjsoRYJpW8mWRuxyoXipTOc0eGsqU+2evSXF2lbaCfa1S/sN33vTUnzicwAFSacn2jyS8ErdUt9rU9xKipMn5ZnpkckL1YjlRXWRq3VOLjTzm5vvrfHL0I+6WkNYxjEaqKZ2rsqWaZ0jVS5dvQs8FYb763xy9CPujffW+OXoR9065/HoUjdiT4k49CzwVhvvrfHL0I+6Y331vjl6EfdGfx6FHYk+JOPQuFvEZKtbnfW2T98vEn8kfdM7763xy9CPunjtKLQvz1PPY0+lOPQtEFWrnfW+OXoR90sugc5Yo1ct3KxiuXW5US67SRBVNnVUangRKqhfTIivVO/Qe5H8+ZLUb05T42+u/YSAiukKS1PGnKmT1NceqpboXbDxQpfUM2lfmrVLwpzG0alSvxvQhmm+JuUPJS8qCPBFG3kxsbsREKRp48T2N5T2t2qiF6ohc2enmXZ7metx3kTb7GQAWhnAAAAAAAAAAAAAVHnxHhr5/PubtrGluFXaRorVt+VDGuxXN7CDXJfH6lzYzrqhU0ovsRYAFKa062bmRErZHRq9Y8LMaKjUdfhRLcaayQ+Dlvj3dUneOVmHJarROVFImyzuwsYtaWCOSO9yd5m7SrJ4J8ljrkuTQQ7wct8e7qk7xD66m3KWSO99ze5l7WvhW17FwlV50R4ayoT7TF0kRe08VkDI2orU/J1sqslnkc2R1/dqOWACtL8328ScyGTDeJOZDJwPBlrbqia1RNpc8TbIiakRNhT+To8U0LeVLGm1yFwoXFmJ3OXZ7mctt3exNvsZIZpGk+LTt1ukdsRqdpMyBaRZLywt1RuXpLb9JLrlugX05kCy0vqW+vJSJGlMvxlN00ZONedTPsNmhu5BjxVVM3XPD6nIvYXWU/mbFirqZNT3O6LXL2FwF3QJ9irrMxbbv1Wpq9/6AALEogAAAAAAAAAAAAVxpPjtPA7XE5vRdf8AUWOQPSjHwUztTpW7UavYRKxL4V9Czsp11U315KQEAFEbM7OaEmGtg86vbta5CzypsgSYaqnX7aP1rbtLZLigX7FTWZW22/rNXV7qCKZw5mPqZXzRyNRXI27HtVEuiInA5ObUSsEySNsiXOKqCokp3Zca95VtZmrVw3vE5yJ9cVpE9XD6jlOaqLZUVFTjRUsqeguc8KqhimS0rGSJ/W1HbFXiIL7PT/FS5ittyfuNv2FXMTiT6+Dg+s6dHm1VTWwxPRF/mk/dp/cWZQ5LhgRNyjYzg42tRF9K8am2c2Wan+btwltpf9bd/T+yF5FzGkikjllkYm5va/AxFddU4bK5bE0ALCKFkSXMKeoqZKh2VIoK5z+kvVonJiYm1XL2ljFYZ5SXrZvNubdjW+8iWit0XqWFjtvnVdCL7HEOepvuXgXmU0CkYaxCSaPosVcxeTHK71Yf1FrFaaM471MruTAqdJze6WWX9Cl0XqZK2HX1N2hEAAJpUAAAAAAAAAAAAAh2kyK9NE7kzom1rvcTEjOkOPFQuXkyRO9eH9RwqEvidsJlA66pZt5lVgAzxuj9wSqxzXpxsc1yX1tVF7Cb0ekONflonM88ao9Ni2UgoO0Uz4vKpFqKSKou+ongWvRZxUs9kZKy6/yvXA7Y61/QdEpc3KPK88HyUr2JqR129FeAnMtDEhTy2In+t2/qnQtwEAo9IE7eCVjJU1p+7d6uD1Hco8+6WTgfjhX+tuJvSbf8iWyrid+bisls2pj/AMb9nf8A3wJo3iMkdq8+aWNLNV0q2/428HSdY4VZpBmdwRRsjTW9Vkd2IeX1kLPzfsPMVnVEng27b3E/OfW5ep4PlJWIqfyo7E7opdStKzLtTP8AKSvVF/lRcLei2yGgQn2lgbvLKKxf/R27qvQntbpChS6RRvk87lRje1SFZQrVnlfK5ERXuxKicSfVZDXBAmqJJvMpb09HFT97E79J+ZV+KvMaJuVC/FU0zmzwJqE60XxfGqXeaJvtL2FgEK0XxWhndrlanRaneJqaGkS6FDF2m6+qf6ckAAJRXAAAAAAAAAAAAA4mekeKgqPMxHdFzV7Dtmhl6BZKWoYiKquhkRERLqq2WyInOeJEvYqalO0DsmVrtCpzKUB+pI1atnIrXanIrV2KfkzR+gAAAAAAAAAG+3iTmQyYbxJzIZVTgeADzdUNTz8x5Oql+pNp9yVFxsn5c9E41Q1HSuX6+w/B6yD7ce886KlkPAGWtVVsiKqrxIiXVfQe0S49eBZ+jeO1Gq8qaRdmFvYSo4WZNK6Kiha5qtcuNyo5FRUu5ypdF81jumjgS6NqajB1jsqd661AAOxFAAAAAAAAAAAAAAAPCqoIpktKxkiantR35ker9HlHJdWI+Ffs3Xb0XX9ViUA5viY/zIdoqiWLyOVCtq7RpUMusMkcqanXjd2p6yO12QKmn+VhkanKw4m9JLoXWYsRH0Ma+XuLSK2Zm+dEdw+bihgXPX5t0tR8pDGq8pqYH9JtlI7XaMoncMMr415MiJI3bwL+ZEfQyJ4d5ZxWzA7z3t48uhXQJHXZg1kV1a1sya4ncPRdZdhwamlkiXDKx8btUjVavrIj43s8yXFnHPHL5HIphah3NzH4Vb8Z+oYHSLhY1z3cljVcuxDu0OYtbNZVYkSa5nI3+1Lr6j4yNzvKh9kmji87kQj4LBodGLE4Z5nO/piajE6S3X8iRUGalHBbBCxXJ/NIm6O57uvb0ExlDI7x7isltiBnlvd819CqKLI1RP8AIxSP87Wrh6S8BIaHRvVPssro4U1X3R2xOD1lmI0yS2ULE8y3lZLbMzvIiJx+biJ0GjmljssiyTL/AFOwN6LeH1kio8lwwJaKOOP/AKMRF9K8am0CWyJjPKhVy1Msvncq/NAAB0OAAAAAAAAAAAAAAAAAAAAAAAAAAAB+VOPnb81k5gDnL5F2Hem/dbtQ08wvmqEjQA8wftpsPdZ++/afsAHYig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data:image/jpg;base64,/9j/4AAQSkZJRgABAQAAAQABAAD/2wCEAAkGBhAOEBAQDxMQEA8QEA8QDxANDhAPEBAQExwWFBQQEhIXGyYgFxkmGRIVIC8gIygpLCwsFh4xNTAqNSYrLCkBCQoKDgwOGg8PGjUkHyUpKjUqLDU1NSw1LC0pMyo0LCktLC01LDAsKSw0KiksKSwsKiksLCkpKSksLCwpLCksLP/AABEIAOEA4QMBIgACEQEDEQH/xAAcAAEAAgMBAQEAAAAAAAAAAAAABgcBBAUDCAL/xABKEAABAwIBBQoICwgCAwEAAAAAAQIDBBESBQYHUZETFiExUnGSk8HSF1NUYYGhstEIIjM0NUFjc3SxwhQjMkJiorPhQ3KUw9MY/8QAGwEBAAMBAQEBAAAAAAAAAAAAAAQFBgMCAQf/xAA2EQABAwEDCQcDBAMBAAAAAAAAAQIDBAURUhIUUWFxkaGx0RUhMTKBwfATIkEjM2LhQkPxU//aAAwDAQACEQMRAD8AvEAAAAAA0st/Nqj7ib2XG6aWW/m1R9xN7LgD4qPq/Q79CUH/AEl/ySHyeSzI+lTK1FBHTU1RucMSKjGbhA6yKquXhc1VXhcoBKvhGfScH4KP25Tw+Dz9LP8Awc/tREGzjzpqspytmrJN1laxI2uwMZZiKqolmoicblJz8Hn6Wf8Ag5/aiAI3pU+mcofiF/JpFD6yytokyRWTyVE9O580rscjkqKht3cV8LXoicX1FAaWc3qfJ2U5KakYscLYoXI1Xvk4XNuq4nKq8YBDCw9A/wBNQ/c1PsKZ0K5pUmVauoirY1ljjpt0YiSSR2fjY292KirwKpemb+i/JeTp21NJA6OZrXNRyzzvsjksvxXOVOIAoHTd9OVnNTf4ozi5i52yZJrYqpl1ai4J40W26Qu/jZz8Sp52odrTd9OVnNTf4oyDWAPrnOvPynocmrlBjmyNkjatIl+CaSRLxpzfWupGqfJtfWyVEsk0rlfLK90kj3cbnOW6r6z3qst1EsEFNJI50FOsiwxrxMWRUV9vSn56zRVAC6/g0/KZR+7pfzlK00h/S2UvxtT7biy/g0/KZR+7pfzlK00h/S2UvxtT7bgC3/g2fNa78RF7BcZTnwbPmtd+Ii9guMAAAAAAAAAAAAAAAAAAAGllv5tUfcTey43TUytEr4J2tS7nQytaicaqrVRE2gHxOWrmhoKflOigrErGxJO1ztzWmV6twucz+LdEv/DqIv4KMs+Qz/2d4+jdGGTJqTJNHBUMdFNGyRHxvtiaqyPcl7eZUX0gHzdpDzGXIlSymWZJ1fC2bG2NY7Xc5uGyuXkesk3wePpZ/wCDn9qIkWnHMnKFflCGWkppZ420jGK+PDZHo+RVbwrqVNp5aE8x8o0GUnTVdNLDEtLKxHvw2xK6NUbwL/SuwAvc+YNPP0zL9xTeyfT58/6YswspVuVZJqWllmiWKBqPZhwqrW2VOFQDw+Dd8/q/wf8A7Iz6HKT0F5mV+T6ypkrKeSBj6XA10mGyuxsXDwLqRdhdgB8rabvpys5qb/FGdLRRmbHliiytTOskqfsklNIqfJzJu1rryV/hXzL5kN/Sxo/ynWZWqp6alllhekGCRmHC7DGxq2uutFT0Er0C5p1uTlr/ANsgkg3X9m3PdMPxsO64rWVeLEm0AqDNLMSoyhlFKBWuidG937WqpwwRxraRV8/1JrVUNzS/QR02Vp4IWoyKKKkjjYnE1rYo0RD6jpcjQRTTVEcbWz1G57vIifGk3NLNvzIpQulnR/lOsytUz01LLLC9IMMjMOF2GNjVtddaKnoAOh8Gn5TKP3dL+cpWmkP6Wyl+NqfbcXFoGzSrcnPrlrIJIEkZTpGsmH4ytWS9rKvKTaQPPXRrlafKVdNFRzPilq6h8b24LOY5yqjk4dQB56M9KrchxTxLTuqN2kbJds6RYcKYbWVi3Jn/APpdnkD/APzG/wDyK28FGWfIZ/7O8PBRlnyGf+zvAH09mhnEmUqKCsRixJO1zkjV+NW2c5lsVkv/AA6jsEW0Y5Mmpck0cFQx0U0bHo9j7Ymqr3ql7eZU2kpAAAAAAAAAAAAAAAAAIXW6SEhlkjWByrG97FXdUS+FVS9sPmPDwot8nd1yd0jLVRJ+SwSzapUvRnFOpOwQTwot8nd1yd0eFFvk7uuTunzO4cXM+9mVWDinUnYsQTwot8nd1yd0eFFvk7uuTujO4cXMdmVWDinUnYsQTwot8nd1yd0eFFvk7uuTujO4cXMdmVWDinUndgQTwot8nd1yd0eFFvk7uuTujO4cXMdmVWDinUndgQTwot8nd1yd0eFFvk7uuTujO4cXMdmVWDinUnYsQTwot8nd1yd0eFFvk7uuTujO4cXMdmVWDinUndgQTwot8nd1yd0eFFvk7uuTujO4cXMdmVWDinUnYIJ4UW+Tu65O6PCi3yd3XJ3RncOLmOzKrBxTqTsEE8KLfJ3dcndHhRb5O7rk7ozuHFzHZlVg4p1J2D8sW6IfolFcAAAAAAAAADCmQAU1nVHhralPtXL0rO7TlEgz8jw1839SRO/tROwj5m5UukcmtTfUrsqFi/xTkAAcyQAAAAAAAAAAbqQtsnAnENxbqQ8ZZ8vNIG7uLdSDcW6kGWLzSBu7i3Ug3FupBli80gbu4t1INxbqQZYvNI9qOPFJG3lSMbtVEPOROFbazfzdjxVdMn28S7FRew6sS9UQ8yOyWK7UpdCGQDTH54AAAAAAAAAAAAVhpJitWNXlQMXYr07CKE20oRWlp3a45G9FUX9RCTP1KXSuNxZzsqmYurkAD2o6R00jImWxvXC3Etkv51OCJf3ITVVES9TxBId4lZqi61PcN4lZqi61Pcdc3lwqRc9p8abyPAkO8Ss1RdanuG8Ss1RdanuGby4VGe0+NN5HgSHeJWaoutT3DeJWaoutT3DN5cKjPafGm85reJOZDJIG5iVlk4IuLxv+jO8Ss1Rdb/o45tLhU8Z7T403keBId4lZqi63/Q3iVmqLrf8AQzaXCoz2nxpvI8CQ7xKzVF1v+hvErNUXW/6GbS4VGe0+NN5HgbWUsnPppFikw40RFXCuJOHhThNU4qiotyklrkcl6eBov4151O1mVFir6fzOe7Y1ynDJPo7ixVqLyYpXfk39RLgS+Rqa0OVYuTTvX+K8i0wAaMwYAAAAAAAAAAABBtKMfxKZ2p8rdqNX9JXxZekuO9Kx3Jnb62uQrQo61LpV9DZWS6+mRNCqDdyJJhqad2qaL1uRO00j0gfhex3Jc12xUUitW5UUsZG5TVTShcgANMfngAAAAAB0W8Rkw1eAzcAAXFwABcwqgFX54SYq2fzKxuxrTiuXgXmU6GX5MVVUL9tImxbdhzZl+KvMZWVb5HLrU3tO3JiYmpORpEx0ZR3qJnaoUTpOTukOJ5ouj+cu+5b7akukS+ZpwtN11K/05oT4AF+YkAAAAAAAAAAAAjekCLFQyLyXxO/uRO0qkuHPCPFQ1Kao8XRVHdhTxTV6fqIuo1liuvgVP5eyAKAQC6LjpJMUcbuUxjtqIp6mhkGTFS0664Y/Uluw3zTNW9qKfnkjcl6poVSN58V0sEUT4XujVZFa5WLa6K1VS/RUh2+as8fL0iZZ+x3pL8mWNduJvaV0VFY5zZe5TU2VHG+nRXNRVvX8HT3zVnj5ekN81Z4+XpHMBE+q/EpaZvFgTchIm5y1lk/fy8SfWnuM75azx8m1PcctvEnMhk4fVkxLvPH0IsKbkOnvlrPHybU9w3y1nj5Nqe45gH1ZMS7x9CLCm5Dp75azx8m1PcN8tZ4+TanuOYB9WTEu8fQiwpuQ/UkiuVXOW7nKqqq8aqvCqnjUfwr6D0PGqX4vpPCeJ2Q1Sx9GMNqeZ3Kmt0Wt95XBaWjqO1Ei8qWVfyb+ks6JL5fQrLYddTXaVQlAALsx4AAAAAAAAAAABo5bix01Q3XDKnpwqUmXtOzE1zdbVTaliilS3Bq4CqtBO9q7TS2G77Xps9zAAKw0JaGaMmKig8yObsc5DsEezEkvRonJkkT8l7SQmjgW+NuxDB1jcmd6fyU5ecuT31FNJHGiK9VYrUVUS6o5F4181yEbya3kN66P3llg5y0zJVynHamtCWmZkMRLr7+//pWm8mt5Deuj943k1vIb1sfvLLByzCPSpJ7aqNCbl6kDbmTW2T923iT/AJWe8zvJrfFt61nvLMbxGTx2dFpX56HztmfQnHqVlvJrfFt61nvG8mt8W3rWe8s0Ds6LSvz0HbE+hOPUrLeTW+Lb1rPeeVTmlVxMdI9jUaxqucu6MWyJx8Fy0jkZ2Pw0U662I3pKidp4koImtV169yfPwdIrWne9rbk71TT1KsPCrXgTnPc16peL0lK3xNQhrlu5kR4aCn86Pdtc5Soi6M2osFHTJ9jGu1EXtLagT71XUUttu/Samv2U6QALgyoAAAAAAAAAAABhSjsoRYJpW8mWRuxyoXipTOc0eGsqU+2evSXF2lbaCfa1S/sN33vTUnzicwAFSacn2jyS8ErdUt9rU9xKipMn5ZnpkckL1YjlRXWRq3VOLjTzm5vvrfHL0I+6WkNYxjEaqKZ2rsqWaZ0jVS5dvQs8FYb763xy9CPujffW+OXoR9065/HoUjdiT4k49CzwVhvvrfHL0I+6Y331vjl6EfdGfx6FHYk+JOPQuFvEZKtbnfW2T98vEn8kfdM7763xy9CPunjtKLQvz1PPY0+lOPQtEFWrnfW+OXoR90sugc5Yo1ct3KxiuXW5US67SRBVNnVUangRKqhfTIivVO/Qe5H8+ZLUb05T42+u/YSAiukKS1PGnKmT1NceqpboXbDxQpfUM2lfmrVLwpzG0alSvxvQhmm+JuUPJS8qCPBFG3kxsbsREKRp48T2N5T2t2qiF6ohc2enmXZ7metx3kTb7GQAWhnAAAAAAAAAAAAAVHnxHhr5/PubtrGluFXaRorVt+VDGuxXN7CDXJfH6lzYzrqhU0ovsRYAFKa062bmRErZHRq9Y8LMaKjUdfhRLcaayQ+Dlvj3dUneOVmHJarROVFImyzuwsYtaWCOSO9yd5m7SrJ4J8ljrkuTQQ7wct8e7qk7xD66m3KWSO99ze5l7WvhW17FwlV50R4ayoT7TF0kRe08VkDI2orU/J1sqslnkc2R1/dqOWACtL8328ScyGTDeJOZDJwPBlrbqia1RNpc8TbIiakRNhT+To8U0LeVLGm1yFwoXFmJ3OXZ7mctt3exNvsZIZpGk+LTt1ukdsRqdpMyBaRZLywt1RuXpLb9JLrlugX05kCy0vqW+vJSJGlMvxlN00ZONedTPsNmhu5BjxVVM3XPD6nIvYXWU/mbFirqZNT3O6LXL2FwF3QJ9irrMxbbv1Wpq9/6AALEogAAAAAAAAAAAAVxpPjtPA7XE5vRdf8AUWOQPSjHwUztTpW7UavYRKxL4V9Czsp11U315KQEAFEbM7OaEmGtg86vbta5CzypsgSYaqnX7aP1rbtLZLigX7FTWZW22/rNXV7qCKZw5mPqZXzRyNRXI27HtVEuiInA5ObUSsEySNsiXOKqCokp3Zca95VtZmrVw3vE5yJ9cVpE9XD6jlOaqLZUVFTjRUsqeguc8KqhimS0rGSJ/W1HbFXiIL7PT/FS5ittyfuNv2FXMTiT6+Dg+s6dHm1VTWwxPRF/mk/dp/cWZQ5LhgRNyjYzg42tRF9K8am2c2Wan+btwltpf9bd/T+yF5FzGkikjllkYm5va/AxFddU4bK5bE0ALCKFkSXMKeoqZKh2VIoK5z+kvVonJiYm1XL2ljFYZ5SXrZvNubdjW+8iWit0XqWFjtvnVdCL7HEOepvuXgXmU0CkYaxCSaPosVcxeTHK71Yf1FrFaaM471MruTAqdJze6WWX9Cl0XqZK2HX1N2hEAAJpUAAAAAAAAAAAAAh2kyK9NE7kzom1rvcTEjOkOPFQuXkyRO9eH9RwqEvidsJlA66pZt5lVgAzxuj9wSqxzXpxsc1yX1tVF7Cb0ekONflonM88ao9Ni2UgoO0Uz4vKpFqKSKou+ongWvRZxUs9kZKy6/yvXA7Y61/QdEpc3KPK88HyUr2JqR129FeAnMtDEhTy2In+t2/qnQtwEAo9IE7eCVjJU1p+7d6uD1Hco8+6WTgfjhX+tuJvSbf8iWyrid+bisls2pj/AMb9nf8A3wJo3iMkdq8+aWNLNV0q2/428HSdY4VZpBmdwRRsjTW9Vkd2IeX1kLPzfsPMVnVEng27b3E/OfW5ep4PlJWIqfyo7E7opdStKzLtTP8AKSvVF/lRcLei2yGgQn2lgbvLKKxf/R27qvQntbpChS6RRvk87lRje1SFZQrVnlfK5ERXuxKicSfVZDXBAmqJJvMpb09HFT97E79J+ZV+KvMaJuVC/FU0zmzwJqE60XxfGqXeaJvtL2FgEK0XxWhndrlanRaneJqaGkS6FDF2m6+qf6ckAAJRXAAAAAAAAAAAAA4mekeKgqPMxHdFzV7Dtmhl6BZKWoYiKquhkRERLqq2WyInOeJEvYqalO0DsmVrtCpzKUB+pI1atnIrXanIrV2KfkzR+gAAAAAAAAAG+3iTmQyYbxJzIZVTgeADzdUNTz8x5Oql+pNp9yVFxsn5c9E41Q1HSuX6+w/B6yD7ce886KlkPAGWtVVsiKqrxIiXVfQe0S49eBZ+jeO1Gq8qaRdmFvYSo4WZNK6Kiha5qtcuNyo5FRUu5ypdF81jumjgS6NqajB1jsqd661AAOxFAAAAAAAAAAAAAAAPCqoIpktKxkiantR35ker9HlHJdWI+Ffs3Xb0XX9ViUA5viY/zIdoqiWLyOVCtq7RpUMusMkcqanXjd2p6yO12QKmn+VhkanKw4m9JLoXWYsRH0Ma+XuLSK2Zm+dEdw+bihgXPX5t0tR8pDGq8pqYH9JtlI7XaMoncMMr415MiJI3bwL+ZEfQyJ4d5ZxWzA7z3t48uhXQJHXZg1kV1a1sya4ncPRdZdhwamlkiXDKx8btUjVavrIj43s8yXFnHPHL5HIphah3NzH4Vb8Z+oYHSLhY1z3cljVcuxDu0OYtbNZVYkSa5nI3+1Lr6j4yNzvKh9kmji87kQj4LBodGLE4Z5nO/piajE6S3X8iRUGalHBbBCxXJ/NIm6O57uvb0ExlDI7x7isltiBnlvd819CqKLI1RP8AIxSP87Wrh6S8BIaHRvVPssro4U1X3R2xOD1lmI0yS2ULE8y3lZLbMzvIiJx+biJ0GjmljssiyTL/AFOwN6LeH1kio8lwwJaKOOP/AKMRF9K8am0CWyJjPKhVy1Msvncq/NAAB0OAAAAAAAAAAAAAAAAAAAAAAAAAAAB+VOPnb81k5gDnL5F2Hem/dbtQ08wvmqEjQA8wftpsPdZ++/afsAHYigAAAAAAAAAAAAAAAA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0" descr="data:image/jpg;base64,/9j/4AAQSkZJRgABAQAAAQABAAD/2wCEAAkGBhAOEBAQDxMQEA8QEA8QDxANDhAPEBAQExwWFBQQEhIXGyYgFxkmGRIVIC8gIygpLCwsFh4xNTAqNSYrLCkBCQoKDgwOGg8PGjUkHyUpKjUqLDU1NSw1LC0pMyo0LCktLC01LDAsKSw0KiksKSwsKiksLCkpKSksLCwpLCksLP/AABEIAOEA4QMBIgACEQEDEQH/xAAcAAEAAgMBAQEAAAAAAAAAAAAABgcBBAUDCAL/xABKEAABAwIBBQoICwgCAwEAAAAAAQIDBBESBQYHUZETFiExUnGSk8HSF1NUYYGhstEIIjM0NUFjc3SxwhQjMkJiorPhQ3KUw9MY/8QAGwEBAAMBAQEBAAAAAAAAAAAAAAQFBgMCAQf/xAA2EQABAwEDCQcDBAMBAAAAAAAAAQIDBAURUhIUUWFxkaGx0RUhMTKBwfATIkEjM2LhQkPxU//aAAwDAQACEQMRAD8AvEAAAAAA0st/Nqj7ib2XG6aWW/m1R9xN7LgD4qPq/Q79CUH/AEl/ySHyeSzI+lTK1FBHTU1RucMSKjGbhA6yKquXhc1VXhcoBKvhGfScH4KP25Tw+Dz9LP8Awc/tREGzjzpqspytmrJN1laxI2uwMZZiKqolmoicblJz8Hn6Wf8Ag5/aiAI3pU+mcofiF/JpFD6yytokyRWTyVE9O580rscjkqKht3cV8LXoicX1FAaWc3qfJ2U5KakYscLYoXI1Xvk4XNuq4nKq8YBDCw9A/wBNQ/c1PsKZ0K5pUmVauoirY1ljjpt0YiSSR2fjY292KirwKpemb+i/JeTp21NJA6OZrXNRyzzvsjksvxXOVOIAoHTd9OVnNTf4ozi5i52yZJrYqpl1ai4J40W26Qu/jZz8Sp52odrTd9OVnNTf4oyDWAPrnOvPynocmrlBjmyNkjatIl+CaSRLxpzfWupGqfJtfWyVEsk0rlfLK90kj3cbnOW6r6z3qst1EsEFNJI50FOsiwxrxMWRUV9vSn56zRVAC6/g0/KZR+7pfzlK00h/S2UvxtT7biy/g0/KZR+7pfzlK00h/S2UvxtT7bgC3/g2fNa78RF7BcZTnwbPmtd+Ii9guMAAAAAAAAAAAAAAAAAAAGllv5tUfcTey43TUytEr4J2tS7nQytaicaqrVRE2gHxOWrmhoKflOigrErGxJO1ztzWmV6twucz+LdEv/DqIv4KMs+Qz/2d4+jdGGTJqTJNHBUMdFNGyRHxvtiaqyPcl7eZUX0gHzdpDzGXIlSymWZJ1fC2bG2NY7Xc5uGyuXkesk3wePpZ/wCDn9qIkWnHMnKFflCGWkppZ420jGK+PDZHo+RVbwrqVNp5aE8x8o0GUnTVdNLDEtLKxHvw2xK6NUbwL/SuwAvc+YNPP0zL9xTeyfT58/6YswspVuVZJqWllmiWKBqPZhwqrW2VOFQDw+Dd8/q/wf8A7Iz6HKT0F5mV+T6ypkrKeSBj6XA10mGyuxsXDwLqRdhdgB8rabvpys5qb/FGdLRRmbHliiytTOskqfsklNIqfJzJu1rryV/hXzL5kN/Sxo/ynWZWqp6alllhekGCRmHC7DGxq2uutFT0Er0C5p1uTlr/ANsgkg3X9m3PdMPxsO64rWVeLEm0AqDNLMSoyhlFKBWuidG937WqpwwRxraRV8/1JrVUNzS/QR02Vp4IWoyKKKkjjYnE1rYo0RD6jpcjQRTTVEcbWz1G57vIifGk3NLNvzIpQulnR/lOsytUz01LLLC9IMMjMOF2GNjVtddaKnoAOh8Gn5TKP3dL+cpWmkP6Wyl+NqfbcXFoGzSrcnPrlrIJIEkZTpGsmH4ytWS9rKvKTaQPPXRrlafKVdNFRzPilq6h8b24LOY5yqjk4dQB56M9KrchxTxLTuqN2kbJds6RYcKYbWVi3Jn/APpdnkD/APzG/wDyK28FGWfIZ/7O8PBRlnyGf+zvAH09mhnEmUqKCsRixJO1zkjV+NW2c5lsVkv/AA6jsEW0Y5Mmpck0cFQx0U0bHo9j7Ymqr3ql7eZU2kpAAAAAAAAAAAAAAAAAIXW6SEhlkjWByrG97FXdUS+FVS9sPmPDwot8nd1yd0jLVRJ+SwSzapUvRnFOpOwQTwot8nd1yd0eFFvk7uuTunzO4cXM+9mVWDinUnYsQTwot8nd1yd0eFFvk7uuTujO4cXMdmVWDinUnYsQTwot8nd1yd0eFFvk7uuTujO4cXMdmVWDinUndgQTwot8nd1yd0eFFvk7uuTujO4cXMdmVWDinUndgQTwot8nd1yd0eFFvk7uuTujO4cXMdmVWDinUnYsQTwot8nd1yd0eFFvk7uuTujO4cXMdmVWDinUndgQTwot8nd1yd0eFFvk7uuTujO4cXMdmVWDinUnYIJ4UW+Tu65O6PCi3yd3XJ3RncOLmOzKrBxTqTsEE8KLfJ3dcndHhRb5O7rk7ozuHFzHZlVg4p1J2D8sW6IfolFcAAAAAAAAADCmQAU1nVHhralPtXL0rO7TlEgz8jw1839SRO/tROwj5m5UukcmtTfUrsqFi/xTkAAcyQAAAAAAAAAAbqQtsnAnENxbqQ8ZZ8vNIG7uLdSDcW6kGWLzSBu7i3Ug3FupBli80gbu4t1INxbqQZYvNI9qOPFJG3lSMbtVEPOROFbazfzdjxVdMn28S7FRew6sS9UQ8yOyWK7UpdCGQDTH54AAAAAAAAAAAAVhpJitWNXlQMXYr07CKE20oRWlp3a45G9FUX9RCTP1KXSuNxZzsqmYurkAD2o6R00jImWxvXC3Etkv51OCJf3ITVVES9TxBId4lZqi61PcN4lZqi61Pcdc3lwqRc9p8abyPAkO8Ss1RdanuG8Ss1RdanuGby4VGe0+NN5HgSHeJWaoutT3DeJWaoutT3DN5cKjPafGm85reJOZDJIG5iVlk4IuLxv+jO8Ss1Rdb/o45tLhU8Z7T403keBId4lZqi63/Q3iVmqLrf8AQzaXCoz2nxpvI8CQ7xKzVF1v+hvErNUXW/6GbS4VGe0+NN5HgbWUsnPppFikw40RFXCuJOHhThNU4qiotyklrkcl6eBov4151O1mVFir6fzOe7Y1ynDJPo7ixVqLyYpXfk39RLgS+Rqa0OVYuTTvX+K8i0wAaMwYAAAAAAAAAAABBtKMfxKZ2p8rdqNX9JXxZekuO9Kx3Jnb62uQrQo61LpV9DZWS6+mRNCqDdyJJhqad2qaL1uRO00j0gfhex3Jc12xUUitW5UUsZG5TVTShcgANMfngAAAAAB0W8Rkw1eAzcAAXFwABcwqgFX54SYq2fzKxuxrTiuXgXmU6GX5MVVUL9tImxbdhzZl+KvMZWVb5HLrU3tO3JiYmpORpEx0ZR3qJnaoUTpOTukOJ5ouj+cu+5b7akukS+ZpwtN11K/05oT4AF+YkAAAAAAAAAAAAjekCLFQyLyXxO/uRO0qkuHPCPFQ1Kao8XRVHdhTxTV6fqIuo1liuvgVP5eyAKAQC6LjpJMUcbuUxjtqIp6mhkGTFS0664Y/Uluw3zTNW9qKfnkjcl6poVSN58V0sEUT4XujVZFa5WLa6K1VS/RUh2+as8fL0iZZ+x3pL8mWNduJvaV0VFY5zZe5TU2VHG+nRXNRVvX8HT3zVnj5ekN81Z4+XpHMBE+q/EpaZvFgTchIm5y1lk/fy8SfWnuM75azx8m1PcctvEnMhk4fVkxLvPH0IsKbkOnvlrPHybU9w3y1nj5Nqe45gH1ZMS7x9CLCm5Dp75azx8m1PcN8tZ4+TanuOYB9WTEu8fQiwpuQ/UkiuVXOW7nKqqq8aqvCqnjUfwr6D0PGqX4vpPCeJ2Q1Sx9GMNqeZ3Kmt0Wt95XBaWjqO1Ei8qWVfyb+ks6JL5fQrLYddTXaVQlAALsx4AAAAAAAAAAABo5bix01Q3XDKnpwqUmXtOzE1zdbVTaliilS3Bq4CqtBO9q7TS2G77Xps9zAAKw0JaGaMmKig8yObsc5DsEezEkvRonJkkT8l7SQmjgW+NuxDB1jcmd6fyU5ecuT31FNJHGiK9VYrUVUS6o5F4181yEbya3kN66P3llg5y0zJVynHamtCWmZkMRLr7+//pWm8mt5Deuj943k1vIb1sfvLLByzCPSpJ7aqNCbl6kDbmTW2T923iT/AJWe8zvJrfFt61nvLMbxGTx2dFpX56HztmfQnHqVlvJrfFt61nvG8mt8W3rWe8s0Ds6LSvz0HbE+hOPUrLeTW+Lb1rPeeVTmlVxMdI9jUaxqucu6MWyJx8Fy0jkZ2Pw0U662I3pKidp4koImtV169yfPwdIrWne9rbk71TT1KsPCrXgTnPc16peL0lK3xNQhrlu5kR4aCn86Pdtc5Soi6M2osFHTJ9jGu1EXtLagT71XUUttu/Samv2U6QALgyoAAAAAAAAAAABhSjsoRYJpW8mWRuxyoXipTOc0eGsqU+2evSXF2lbaCfa1S/sN33vTUnzicwAFSacn2jyS8ErdUt9rU9xKipMn5ZnpkckL1YjlRXWRq3VOLjTzm5vvrfHL0I+6WkNYxjEaqKZ2rsqWaZ0jVS5dvQs8FYb763xy9CPujffW+OXoR9065/HoUjdiT4k49CzwVhvvrfHL0I+6Y331vjl6EfdGfx6FHYk+JOPQuFvEZKtbnfW2T98vEn8kfdM7763xy9CPunjtKLQvz1PPY0+lOPQtEFWrnfW+OXoR90sugc5Yo1ct3KxiuXW5US67SRBVNnVUangRKqhfTIivVO/Qe5H8+ZLUb05T42+u/YSAiukKS1PGnKmT1NceqpboXbDxQpfUM2lfmrVLwpzG0alSvxvQhmm+JuUPJS8qCPBFG3kxsbsREKRp48T2N5T2t2qiF6ohc2enmXZ7metx3kTb7GQAWhnAAAAAAAAAAAAAVHnxHhr5/PubtrGluFXaRorVt+VDGuxXN7CDXJfH6lzYzrqhU0ovsRYAFKa062bmRErZHRq9Y8LMaKjUdfhRLcaayQ+Dlvj3dUneOVmHJarROVFImyzuwsYtaWCOSO9yd5m7SrJ4J8ljrkuTQQ7wct8e7qk7xD66m3KWSO99ze5l7WvhW17FwlV50R4ayoT7TF0kRe08VkDI2orU/J1sqslnkc2R1/dqOWACtL8328ScyGTDeJOZDJwPBlrbqia1RNpc8TbIiakRNhT+To8U0LeVLGm1yFwoXFmJ3OXZ7mctt3exNvsZIZpGk+LTt1ukdsRqdpMyBaRZLywt1RuXpLb9JLrlugX05kCy0vqW+vJSJGlMvxlN00ZONedTPsNmhu5BjxVVM3XPD6nIvYXWU/mbFirqZNT3O6LXL2FwF3QJ9irrMxbbv1Wpq9/6AALEogAAAAAAAAAAAAVxpPjtPA7XE5vRdf8AUWOQPSjHwUztTpW7UavYRKxL4V9Czsp11U315KQEAFEbM7OaEmGtg86vbta5CzypsgSYaqnX7aP1rbtLZLigX7FTWZW22/rNXV7qCKZw5mPqZXzRyNRXI27HtVEuiInA5ObUSsEySNsiXOKqCokp3Zca95VtZmrVw3vE5yJ9cVpE9XD6jlOaqLZUVFTjRUsqeguc8KqhimS0rGSJ/W1HbFXiIL7PT/FS5ittyfuNv2FXMTiT6+Dg+s6dHm1VTWwxPRF/mk/dp/cWZQ5LhgRNyjYzg42tRF9K8am2c2Wan+btwltpf9bd/T+yF5FzGkikjllkYm5va/AxFddU4bK5bE0ALCKFkSXMKeoqZKh2VIoK5z+kvVonJiYm1XL2ljFYZ5SXrZvNubdjW+8iWit0XqWFjtvnVdCL7HEOepvuXgXmU0CkYaxCSaPosVcxeTHK71Yf1FrFaaM471MruTAqdJze6WWX9Cl0XqZK2HX1N2hEAAJpUAAAAAAAAAAAAAh2kyK9NE7kzom1rvcTEjOkOPFQuXkyRO9eH9RwqEvidsJlA66pZt5lVgAzxuj9wSqxzXpxsc1yX1tVF7Cb0ekONflonM88ao9Ni2UgoO0Uz4vKpFqKSKou+ongWvRZxUs9kZKy6/yvXA7Y61/QdEpc3KPK88HyUr2JqR129FeAnMtDEhTy2In+t2/qnQtwEAo9IE7eCVjJU1p+7d6uD1Hco8+6WTgfjhX+tuJvSbf8iWyrid+bisls2pj/AMb9nf8A3wJo3iMkdq8+aWNLNV0q2/428HSdY4VZpBmdwRRsjTW9Vkd2IeX1kLPzfsPMVnVEng27b3E/OfW5ep4PlJWIqfyo7E7opdStKzLtTP8AKSvVF/lRcLei2yGgQn2lgbvLKKxf/R27qvQntbpChS6RRvk87lRje1SFZQrVnlfK5ERXuxKicSfVZDXBAmqJJvMpb09HFT97E79J+ZV+KvMaJuVC/FU0zmzwJqE60XxfGqXeaJvtL2FgEK0XxWhndrlanRaneJqaGkS6FDF2m6+qf6ckAAJRXAAAAAAAAAAAAA4mekeKgqPMxHdFzV7Dtmhl6BZKWoYiKquhkRERLqq2WyInOeJEvYqalO0DsmVrtCpzKUB+pI1atnIrXanIrV2KfkzR+gAAAAAAAAAG+3iTmQyYbxJzIZVTgeADzdUNTz8x5Oql+pNp9yVFxsn5c9E41Q1HSuX6+w/B6yD7ce886KlkPAGWtVVsiKqrxIiXVfQe0S49eBZ+jeO1Gq8qaRdmFvYSo4WZNK6Kiha5qtcuNyo5FRUu5ypdF81jumjgS6NqajB1jsqd661AAOxFAAAAAAAAAAAAAAAPCqoIpktKxkiantR35ker9HlHJdWI+Ffs3Xb0XX9ViUA5viY/zIdoqiWLyOVCtq7RpUMusMkcqanXjd2p6yO12QKmn+VhkanKw4m9JLoXWYsRH0Ma+XuLSK2Zm+dEdw+bihgXPX5t0tR8pDGq8pqYH9JtlI7XaMoncMMr415MiJI3bwL+ZEfQyJ4d5ZxWzA7z3t48uhXQJHXZg1kV1a1sya4ncPRdZdhwamlkiXDKx8btUjVavrIj43s8yXFnHPHL5HIphah3NzH4Vb8Z+oYHSLhY1z3cljVcuxDu0OYtbNZVYkSa5nI3+1Lr6j4yNzvKh9kmji87kQj4LBodGLE4Z5nO/piajE6S3X8iRUGalHBbBCxXJ/NIm6O57uvb0ExlDI7x7isltiBnlvd819CqKLI1RP8AIxSP87Wrh6S8BIaHRvVPssro4U1X3R2xOD1lmI0yS2ULE8y3lZLbMzvIiJx+biJ0GjmljssiyTL/AFOwN6LeH1kio8lwwJaKOOP/AKMRF9K8am0CWyJjPKhVy1Msvncq/NAAB0OAAAAAAAAAAAAAAAAAAAAAAAAAAAB+VOPnb81k5gDnL5F2Hem/dbtQ08wvmqEjQA8wftpsPdZ++/afsAHYigAAAAAAAAAAAAAAAA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7" name="Picture 23" descr="http://t1.gstatic.com/images?q=tbn:ANd9GcRbHmyQLndaCPVNlq1nUL3gAFSz1c-_A9CPYLrCsSRh102VRV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977" y="3886200"/>
            <a:ext cx="1244719" cy="138475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5" descr="data:image/jpg;base64,/9j/4AAQSkZJRgABAQAAAQABAAD/2wCEAAkGBhMREBUUEhQUFRQUGBwYFhgVGRodFBwbGhgYHBUaFh0ZJzIiHRovGRseJS8jJSk1LC0sGh49Nzw0QSc3LCoBCQoKDgwOGg8PGiokHyU1NTU2NS8rKTAuKi81LzQwNTU0NS4sKi0sKjU1Lys1MiopLSw0LjQ1KSwsKSkvKSwsKf/AABEIAHAAbgMBIgACEQEDEQH/xAAbAAACAgMBAAAAAAAAAAAAAAAABAUGAgMHAf/EAEEQAAIBAwAFBgsGBQQDAAAAAAECAwAEEQUGEiExE0FScYGiFCIyM1FUYZSxwdMHFmOh0dQVQpGS0mKC4fAjcrL/xAAaAQEAAwEBAQAAAAAAAAAAAAAAAgMEBQEG/8QAKBEAAgEDAgQGAwAAAAAAAAAAAAECAxESBCETIjFBMmGhscHRUYHw/9oADAMBAAIRAxEAPwDs11dkHZXjzk8B/wA1rHK9L8hRCMyt1/IU/QCOJel3RRiXpd0U9RQCOJel3RRiXpd0U9RQCOJel3RRiXpd0U9RQCOJel3RRiXpd0U9RQCOJel3RRiXpd0U9RQCBklXnB6x+lNW84cZ7CPQazcbjStiMM/Z86Axt/Ot1n4CnqRt/Ot1n4CnqAKibq2vS5Mc9sqZ8UPbyMwHtYTqD/aKlqpH2n6xXVikE1uwEZcrKpUHO4Fd54blYdoqynTdSSiiM5KKuyc8E0h6zae6y/uKPBNIes2nusv7ik9d9MTR6Na5tHAZQkgJUHKEjO4+wg9lO6nabN5YwzsRtMvj44bSkq/5g0dNqGfa9jzNZYnngmkPWbT3WX9xR4JpD1m091l/cVzy11p0vfXNybB05GNyAHEYAUkhMFhvJCk0zqJrVpO7vzFJLG0UO0ZiqJsnGVAVl45bnHMDWiWklFNtrbzK1XTaVnuXrwTSHrNp7rL+4rTeNeRKXku7NVHObWX9xVB0r9o2lbq9mXRNsstvaMUcsoPKMPKGSRjeDgLvxvPHFTmrGsD6cW6DxPBDHsRqGBDcoYnF0jYIO7bxuIIGydxNYy8uehJ3eLaeWKXJOGijaNcbtxV3Y5znn9G70yFI6I0WLePZBzk5J7AoAG/cFUDeSd28k76eoDxuFKWXlP2fOm24UpZeU/Z86Axt/Ot1n4CnqRt/Ot1n4CnqAKrn2h6I8J0bOgGWVeUXrTxt3twCO2rHXhFShJwkpLseSWSaOKX2tBk1dghBzI8vg5HPiMhh3Sn9a36qafew0fpK3kOJbYnYwf5pP/Hu9gcBv91RurWq5GnvBjnk7aVpcc2yuGjP/wAdeK3fanq+40oojBxe7GAOBfaCEHt2T/urt2puXC7Pm9fo515JZ/jYl9B2lxa6v5tYnee7YnxBllRhsht2/wAhd3oLVv8Asg0xDGklmY2iusszbfF8bsDIBUqP5T7TzmrxojTlqsvgMUgMsCAFcEYCgDidxOME49Nc91nuANZIWgUu8aAyKnlFlSQsOvktkVlUuKpwkrXvK/t+i9rDGSfkXP7MNGCDRVuuPGdeUkPOZHJLk9u7qAqzQ2ypnYVV2iWbAAyx4k44n21o0VdxSwpJAVaJ12kK8CD/AN4cxpXR+ssE91PbRttSWwTlCPJBfa8XPSGzvHNn2HHMNZK0UUUB43ClLLyn7PnTbcKUsvKfs+dAY2/nW6z8BT1I2/nW6z8BT1AFFFRN1qxBI5duV2mOTszzqOwK4A7BQHtvq8iXst2PLljSMj/1Jyc+0bIx/p9u73Smr6XE9tM3lWzsy7uO0pGPZvw3WorR9z7f8f3m4+pR9z7f8f3m4+pU85Xvf+6EcV0InW/7N476UTpK1vOMAugzkDhkAg7QG7II3VlqZ9nMVg7TNI087ZHKMMYB44GScnnJJqU+59v+P7zcfUo+59v+P7zcfUqfHqYYX2I8OOWVtyt6d+y13kdrK/uLJJSWlijyYixOWZAGXYJPHFWLU/U2DRlvyMAJJO1JI2+R26TH4DgPjl9z7f8AH95uPqUfc+3/AB/ebj6lUlhN0Uro/RqQKVj2sE58d3c5wBxkJON3DOKaoDxuFKWXlP2fOm24UpZeU/Z86Axt/Ot1n4CnqRt/Ot1n4CnqA1TOcqBjeecZ5uujZfpL/af8qxuU2ioOcHI3HB3qeBHCuY/emSBbNHkkaW1uZY7glm3xIVUvKM+N4siMCecVdSpOp0K5zUOp1DZfpL/af8qNl+kv9p/yrk+n7uSXlLgz3Ucct0YkeN5RBFDEVSSRhGcZLZAzxxVjttW7q4lecX9xEqzCOOJSDGYImUHO1vMj4Y8pn+YcRur2rS4aTv1EKmTaLLdaTdHK+Kcc+D6OutX8af0L+f61Ba5afMFxHFHEZppyQibQRcIoLlmOcAD2VX9La+NbwxvJbMru7I6tIvJoVAyWkUMNk5GN39K+bqajVcRqD2u7eE6sKdLFNr3L7/Gn9C/n+tH8af0L+f61zrSX2mJFDbyCEkToz5aQCNdncV2wCCxPAbvbirbo+8E0SSrwkUMN4PEZ4jceyqZ6rVwV5P0RONGjJ2S9ySuNY3Qx5VTtyJHzjG26rnszmrAK5xrbpuO1jjkffszRsFHlNsOrMB2DjVy1Y1hjvrZJ4wwDbiGByGG5hngwB5xu+FdTQ15VYXm9/gz6ig4c0Vy/JKNwpSy8p+z5023ClLLyn7PnW8xmNv51us/AU9SNv51us/AU9QGqXyk6z8DVVutRVe5vpTjF1AI19jEHbJ7VQ/1qzX0MjKOSZUcHcXQuvt3Bl39tI+CXvrEHu7fWqcJyh4SMoqXUq91q3fx2S2UCQPDJAsbFmw0bnPLN/rBJ3c4+MiINJQ7FrCsBhXYAumfx1jGNoGHHjSYBAIbZ3jPPUv4Je+sQe7t9ajwS99Yg93b61SnVc1ZnkYKPQiNa9Bw3UgEqklCGRlZldTjirKQRuqHbUq05NEEZTkyxRkd1lBfzh21O0SefJ31ZLjQV07Fjcw5Pot2+rWv7t3XrMPu5+rXz1XSahzbi9rvudOFakopMr02pFmyIgjKLGpReTd0Owxy6sVOWUneQeNVzWy4vNHyRSW+yLSNQixqDsAbvFkHHfjc3z49E+7d16zD7ufq1hLqrcOpVriFlYYINsSCDxBHK8KhHR6hPm3Xmy6nqqMJXt6HJNGaNn0pcpc3WeQaaOPG8AhpFUpH6AATlvT7eHf7a3WNFRFCqoAVQMAADcAPRVZi1OmBiBniEcTxuES3K7o2VgoPKHHDHCrWK6umpyhFqSt9GbWanjyWO0V0R43ClLLyn7PnTbcKUsvKfs+dajEYQnErdfyFP0pdWhJ2l8rnB4H/mtY5Xo/mKAfopHMvR7wozL0e8KAeopHMvR7wozL0e8KAeopHMvR7wozL0e8KAeopHMvR7wozL0e8KAeopHMvR7wozL0e8KAcc7jStics/Z86wMcrcwHtJ/SmreAIuB1k+k0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6" name="Picture 32" descr="http://cdn.elijahpaul.co.uk/pubs/images/css_html_love.jpg"/>
          <p:cNvPicPr>
            <a:picLocks noChangeAspect="1" noChangeArrowheads="1"/>
          </p:cNvPicPr>
          <p:nvPr/>
        </p:nvPicPr>
        <p:blipFill rotWithShape="1">
          <a:blip r:embed="rId4">
            <a:extLst>
              <a:ext uri="{28A0092B-C50C-407E-A947-70E740481C1C}">
                <a14:useLocalDpi xmlns:a14="http://schemas.microsoft.com/office/drawing/2010/main" val="0"/>
              </a:ext>
            </a:extLst>
          </a:blip>
          <a:srcRect l="29932" t="18116" r="29512" b="28623"/>
          <a:stretch/>
        </p:blipFill>
        <p:spPr bwMode="auto">
          <a:xfrm>
            <a:off x="7356356" y="5502275"/>
            <a:ext cx="1355962" cy="13652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www.pfpaug.org/core/images/flash_flex_ai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066801"/>
            <a:ext cx="2657475" cy="1324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1399432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Cascading Style Sheets</a:t>
            </a:r>
          </a:p>
        </p:txBody>
      </p:sp>
      <p:sp>
        <p:nvSpPr>
          <p:cNvPr id="3" name="Content Placeholder 2"/>
          <p:cNvSpPr>
            <a:spLocks noGrp="1"/>
          </p:cNvSpPr>
          <p:nvPr>
            <p:ph idx="1"/>
          </p:nvPr>
        </p:nvSpPr>
        <p:spPr/>
        <p:txBody>
          <a:bodyPr/>
          <a:lstStyle/>
          <a:p>
            <a:r>
              <a:rPr lang="en-US" dirty="0" smtClean="0"/>
              <a:t>Before CSS: </a:t>
            </a:r>
            <a:r>
              <a:rPr lang="en-US" dirty="0" smtClean="0">
                <a:latin typeface="Consolas" pitchFamily="49" charset="0"/>
                <a:cs typeface="Consolas" pitchFamily="49" charset="0"/>
              </a:rPr>
              <a:t>&lt;center&gt;&lt;font </a:t>
            </a:r>
            <a:r>
              <a:rPr lang="en-US" dirty="0">
                <a:latin typeface="Consolas" pitchFamily="49" charset="0"/>
                <a:cs typeface="Consolas" pitchFamily="49" charset="0"/>
              </a:rPr>
              <a:t>face="</a:t>
            </a:r>
            <a:r>
              <a:rPr lang="en-US" dirty="0" err="1">
                <a:latin typeface="Consolas" pitchFamily="49" charset="0"/>
                <a:cs typeface="Consolas" pitchFamily="49" charset="0"/>
              </a:rPr>
              <a:t>verdana</a:t>
            </a:r>
            <a:r>
              <a:rPr lang="en-US" dirty="0">
                <a:latin typeface="Consolas" pitchFamily="49" charset="0"/>
                <a:cs typeface="Consolas" pitchFamily="49" charset="0"/>
              </a:rPr>
              <a:t>" color="green</a:t>
            </a:r>
            <a:r>
              <a:rPr lang="en-US" dirty="0" smtClean="0">
                <a:latin typeface="Consolas" pitchFamily="49" charset="0"/>
                <a:cs typeface="Consolas" pitchFamily="49" charset="0"/>
              </a:rPr>
              <a:t>"&gt;&lt;b&gt;This&lt;/b&gt; </a:t>
            </a:r>
            <a:r>
              <a:rPr lang="en-US" dirty="0">
                <a:latin typeface="Consolas" pitchFamily="49" charset="0"/>
                <a:cs typeface="Consolas" pitchFamily="49" charset="0"/>
              </a:rPr>
              <a:t>is </a:t>
            </a:r>
            <a:r>
              <a:rPr lang="en-US" dirty="0" smtClean="0">
                <a:latin typeface="Consolas" pitchFamily="49" charset="0"/>
                <a:cs typeface="Consolas" pitchFamily="49" charset="0"/>
              </a:rPr>
              <a:t>&lt;i&gt;some&lt;/i&gt; </a:t>
            </a:r>
            <a:r>
              <a:rPr lang="en-US" dirty="0">
                <a:latin typeface="Consolas" pitchFamily="49" charset="0"/>
                <a:cs typeface="Consolas" pitchFamily="49" charset="0"/>
              </a:rPr>
              <a:t>text!&lt;/font</a:t>
            </a:r>
            <a:r>
              <a:rPr lang="en-US" dirty="0" smtClean="0">
                <a:latin typeface="Consolas" pitchFamily="49" charset="0"/>
                <a:cs typeface="Consolas" pitchFamily="49" charset="0"/>
              </a:rPr>
              <a:t>&gt;&lt;/center&gt;</a:t>
            </a:r>
          </a:p>
          <a:p>
            <a:r>
              <a:rPr lang="en-US" dirty="0" smtClean="0"/>
              <a:t>The style of an element is derived from a hierarchy of defined or implicit styles.  In general, more specific styles carry more weight.</a:t>
            </a:r>
          </a:p>
          <a:p>
            <a:r>
              <a:rPr lang="en-US" dirty="0" smtClean="0"/>
              <a:t>Use </a:t>
            </a:r>
            <a:r>
              <a:rPr lang="en-US" dirty="0" smtClean="0">
                <a:latin typeface="Consolas" pitchFamily="49" charset="0"/>
                <a:cs typeface="Consolas" pitchFamily="49" charset="0"/>
              </a:rPr>
              <a:t>!important </a:t>
            </a:r>
            <a:r>
              <a:rPr lang="en-US" dirty="0"/>
              <a:t>and</a:t>
            </a:r>
            <a:r>
              <a:rPr lang="en-US" dirty="0">
                <a:latin typeface="Consolas" pitchFamily="49" charset="0"/>
                <a:cs typeface="Consolas" pitchFamily="49" charset="0"/>
              </a:rPr>
              <a:t> :</a:t>
            </a:r>
            <a:r>
              <a:rPr lang="en-US" dirty="0" smtClean="0">
                <a:latin typeface="Consolas" pitchFamily="49" charset="0"/>
                <a:cs typeface="Consolas" pitchFamily="49" charset="0"/>
              </a:rPr>
              <a:t>inherit </a:t>
            </a:r>
            <a:r>
              <a:rPr lang="en-US" dirty="0" smtClean="0"/>
              <a:t>to change the way styles are cascaded</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17</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4098" name="Picture 2" descr="http://webstyleguide.com/wsg3/figures/5-site-structure/5-5-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47198"/>
            <a:ext cx="6172200" cy="3491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8400" y="6520190"/>
            <a:ext cx="5112297" cy="261610"/>
          </a:xfrm>
          <a:prstGeom prst="rect">
            <a:avLst/>
          </a:prstGeom>
          <a:noFill/>
        </p:spPr>
        <p:txBody>
          <a:bodyPr wrap="none" rtlCol="0">
            <a:spAutoFit/>
          </a:bodyPr>
          <a:lstStyle/>
          <a:p>
            <a:r>
              <a:rPr lang="en-US" sz="1100" b="0" dirty="0" smtClean="0"/>
              <a:t>Source: </a:t>
            </a:r>
            <a:r>
              <a:rPr lang="en-US" sz="1100" b="0" dirty="0">
                <a:hlinkClick r:id="rId3"/>
              </a:rPr>
              <a:t>http://webstyleguide.com/wsg3/5-site-structure/3-site-file-structure.html</a:t>
            </a:r>
            <a:endParaRPr lang="en-US" sz="1100" b="0" dirty="0"/>
          </a:p>
        </p:txBody>
      </p:sp>
      <p:sp>
        <p:nvSpPr>
          <p:cNvPr id="7" name="TextBox 6"/>
          <p:cNvSpPr txBox="1"/>
          <p:nvPr/>
        </p:nvSpPr>
        <p:spPr>
          <a:xfrm>
            <a:off x="3520699" y="2535654"/>
            <a:ext cx="2178802" cy="338554"/>
          </a:xfrm>
          <a:prstGeom prst="rect">
            <a:avLst/>
          </a:prstGeom>
          <a:noFill/>
        </p:spPr>
        <p:txBody>
          <a:bodyPr wrap="none" rtlCol="0">
            <a:spAutoFit/>
          </a:bodyPr>
          <a:lstStyle/>
          <a:p>
            <a:r>
              <a:rPr lang="en-US" dirty="0" smtClean="0">
                <a:solidFill>
                  <a:schemeClr val="accent3">
                    <a:lumMod val="75000"/>
                  </a:schemeClr>
                </a:solidFill>
              </a:rPr>
              <a:t>How Styles Cascade</a:t>
            </a:r>
            <a:endParaRPr lang="en-US" dirty="0">
              <a:solidFill>
                <a:schemeClr val="accent3">
                  <a:lumMod val="75000"/>
                </a:schemeClr>
              </a:solidFill>
            </a:endParaRPr>
          </a:p>
        </p:txBody>
      </p:sp>
    </p:spTree>
    <p:extLst>
      <p:ext uri="{BB962C8B-B14F-4D97-AF65-F5344CB8AC3E}">
        <p14:creationId xmlns:p14="http://schemas.microsoft.com/office/powerpoint/2010/main" val="1938919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DOM / CSS Box Model – This isn’t like desktop programming (and that’s ok)</a:t>
            </a:r>
          </a:p>
        </p:txBody>
      </p:sp>
      <p:sp>
        <p:nvSpPr>
          <p:cNvPr id="3" name="Content Placeholder 2"/>
          <p:cNvSpPr>
            <a:spLocks noGrp="1"/>
          </p:cNvSpPr>
          <p:nvPr>
            <p:ph idx="1"/>
          </p:nvPr>
        </p:nvSpPr>
        <p:spPr>
          <a:xfrm>
            <a:off x="209549" y="1219200"/>
            <a:ext cx="3981451" cy="5410200"/>
          </a:xfrm>
        </p:spPr>
        <p:txBody>
          <a:bodyPr/>
          <a:lstStyle/>
          <a:p>
            <a:r>
              <a:rPr lang="en-US" b="1" dirty="0" smtClean="0"/>
              <a:t>Document Object Model</a:t>
            </a:r>
          </a:p>
          <a:p>
            <a:pPr lvl="1"/>
            <a:r>
              <a:rPr lang="en-US" dirty="0" smtClean="0"/>
              <a:t>Originally designed for displaying </a:t>
            </a:r>
            <a:r>
              <a:rPr lang="en-US" dirty="0"/>
              <a:t>documents</a:t>
            </a:r>
          </a:p>
          <a:p>
            <a:pPr lvl="1"/>
            <a:r>
              <a:rPr lang="en-US" dirty="0"/>
              <a:t>Starts from the top (left) and moves down</a:t>
            </a:r>
          </a:p>
          <a:p>
            <a:pPr lvl="1"/>
            <a:r>
              <a:rPr lang="en-US" dirty="0"/>
              <a:t>Can be very fluid horizontally and </a:t>
            </a:r>
            <a:r>
              <a:rPr lang="en-US" dirty="0" smtClean="0"/>
              <a:t>vertically</a:t>
            </a:r>
            <a:br>
              <a:rPr lang="en-US" dirty="0" smtClean="0"/>
            </a:br>
            <a:r>
              <a:rPr lang="en-US" dirty="0" smtClean="0"/>
              <a:t>see: </a:t>
            </a:r>
            <a:r>
              <a:rPr lang="en-US" dirty="0">
                <a:hlinkClick r:id="rId2"/>
              </a:rPr>
              <a:t>http://</a:t>
            </a:r>
            <a:r>
              <a:rPr lang="en-US" dirty="0" smtClean="0">
                <a:hlinkClick r:id="rId2"/>
              </a:rPr>
              <a:t>www.hicksdesign.co.uk/</a:t>
            </a:r>
            <a:endParaRPr lang="en-US" dirty="0" smtClean="0"/>
          </a:p>
          <a:p>
            <a:pPr lvl="1"/>
            <a:r>
              <a:rPr lang="en-US" dirty="0" smtClean="0"/>
              <a:t>Valid usage of elements is defined by the World Wide Web Consortium (W3C), an international standards body led by Tim Berners-Lee</a:t>
            </a:r>
          </a:p>
          <a:p>
            <a:pPr lvl="1"/>
            <a:r>
              <a:rPr lang="en-US" dirty="0" smtClean="0"/>
              <a:t>Each element can have a </a:t>
            </a:r>
            <a:r>
              <a:rPr lang="en-US" b="1" dirty="0" smtClean="0"/>
              <a:t>class </a:t>
            </a:r>
            <a:r>
              <a:rPr lang="en-US" dirty="0" smtClean="0"/>
              <a:t>and </a:t>
            </a:r>
            <a:r>
              <a:rPr lang="en-US" b="1" dirty="0" smtClean="0"/>
              <a:t>id </a:t>
            </a:r>
            <a:r>
              <a:rPr lang="en-US" dirty="0" smtClean="0"/>
              <a:t>attribute, other attributes as defined by the element type, and sometimes other nested elements or text</a:t>
            </a:r>
          </a:p>
          <a:p>
            <a:pPr lvl="1"/>
            <a:endParaRPr lang="en-US" dirty="0"/>
          </a:p>
          <a:p>
            <a:r>
              <a:rPr lang="en-US" b="1" dirty="0" smtClean="0"/>
              <a:t>CSS Box Model</a:t>
            </a:r>
          </a:p>
          <a:p>
            <a:pPr lvl="1"/>
            <a:r>
              <a:rPr lang="en-US" dirty="0" smtClean="0"/>
              <a:t>Every element in an html page is a rectangular box</a:t>
            </a:r>
          </a:p>
          <a:p>
            <a:pPr lvl="1"/>
            <a:r>
              <a:rPr lang="en-US" dirty="0" smtClean="0"/>
              <a:t>Width/Height = </a:t>
            </a:r>
            <a:r>
              <a:rPr lang="en-US" dirty="0" err="1" smtClean="0"/>
              <a:t>content+padding+border</a:t>
            </a:r>
            <a:endParaRPr lang="en-US" dirty="0" smtClean="0"/>
          </a:p>
          <a:p>
            <a:pPr lvl="1"/>
            <a:r>
              <a:rPr lang="en-US" dirty="0" smtClean="0"/>
              <a:t>Margin affects how close other elements can come, and is transparent</a:t>
            </a:r>
          </a:p>
          <a:p>
            <a:pPr lvl="1"/>
            <a:r>
              <a:rPr lang="en-US" dirty="0" smtClean="0"/>
              <a:t>Padding resides inside the border and takes on the background of the box – it adds to the width/height of the box</a:t>
            </a:r>
          </a:p>
          <a:p>
            <a:pPr lvl="1"/>
            <a:r>
              <a:rPr lang="en-US" dirty="0" smtClean="0"/>
              <a:t>If undeclared, values default to 0 or the browser default for the element</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18</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11" name="TextBox 10"/>
          <p:cNvSpPr txBox="1"/>
          <p:nvPr/>
        </p:nvSpPr>
        <p:spPr>
          <a:xfrm>
            <a:off x="5029200" y="5943600"/>
            <a:ext cx="3207929" cy="261610"/>
          </a:xfrm>
          <a:prstGeom prst="rect">
            <a:avLst/>
          </a:prstGeom>
          <a:noFill/>
        </p:spPr>
        <p:txBody>
          <a:bodyPr wrap="none" rtlCol="0">
            <a:spAutoFit/>
          </a:bodyPr>
          <a:lstStyle/>
          <a:p>
            <a:r>
              <a:rPr lang="en-US" sz="1100" b="0" dirty="0" smtClean="0"/>
              <a:t>Source</a:t>
            </a:r>
            <a:r>
              <a:rPr lang="en-US" sz="1100" b="0" dirty="0"/>
              <a:t>: http://www.hicksdesign.co.uk/boxmodel/</a:t>
            </a:r>
          </a:p>
        </p:txBody>
      </p:sp>
      <p:pic>
        <p:nvPicPr>
          <p:cNvPr id="1033" name="Picture 9" descr="The 3D CSS Box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300" y="1600200"/>
            <a:ext cx="5141300"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44296" y="1185446"/>
            <a:ext cx="1699504" cy="338554"/>
          </a:xfrm>
          <a:prstGeom prst="rect">
            <a:avLst/>
          </a:prstGeom>
          <a:noFill/>
        </p:spPr>
        <p:txBody>
          <a:bodyPr wrap="none" rtlCol="0">
            <a:spAutoFit/>
          </a:bodyPr>
          <a:lstStyle/>
          <a:p>
            <a:r>
              <a:rPr lang="en-US" dirty="0" smtClean="0">
                <a:solidFill>
                  <a:schemeClr val="accent3">
                    <a:lumMod val="75000"/>
                  </a:schemeClr>
                </a:solidFill>
              </a:rPr>
              <a:t>CSS Box Model</a:t>
            </a:r>
            <a:endParaRPr lang="en-US" dirty="0">
              <a:solidFill>
                <a:schemeClr val="accent3">
                  <a:lumMod val="75000"/>
                </a:schemeClr>
              </a:solidFill>
            </a:endParaRPr>
          </a:p>
        </p:txBody>
      </p:sp>
    </p:spTree>
    <p:extLst>
      <p:ext uri="{BB962C8B-B14F-4D97-AF65-F5344CB8AC3E}">
        <p14:creationId xmlns:p14="http://schemas.microsoft.com/office/powerpoint/2010/main" val="3370785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vs. Class</a:t>
            </a:r>
          </a:p>
        </p:txBody>
      </p:sp>
      <p:sp>
        <p:nvSpPr>
          <p:cNvPr id="3" name="Content Placeholder 2"/>
          <p:cNvSpPr>
            <a:spLocks noGrp="1"/>
          </p:cNvSpPr>
          <p:nvPr>
            <p:ph idx="1"/>
          </p:nvPr>
        </p:nvSpPr>
        <p:spPr/>
        <p:txBody>
          <a:bodyPr/>
          <a:lstStyle/>
          <a:p>
            <a:r>
              <a:rPr lang="en-US" b="1" dirty="0" smtClean="0"/>
              <a:t>ID</a:t>
            </a:r>
          </a:p>
          <a:p>
            <a:pPr lvl="1"/>
            <a:r>
              <a:rPr lang="en-US" dirty="0" smtClean="0"/>
              <a:t>Represented by a pound or hash sign in CSS </a:t>
            </a:r>
            <a:r>
              <a:rPr lang="en-US" dirty="0" smtClean="0">
                <a:latin typeface="Consolas" pitchFamily="49" charset="0"/>
                <a:cs typeface="Consolas" pitchFamily="49" charset="0"/>
              </a:rPr>
              <a:t>[#ID]</a:t>
            </a:r>
          </a:p>
          <a:p>
            <a:pPr lvl="1"/>
            <a:r>
              <a:rPr lang="en-US" dirty="0" smtClean="0"/>
              <a:t>The ID tag should uniquely identify an element in the DOM (no sharing)</a:t>
            </a:r>
          </a:p>
          <a:p>
            <a:pPr lvl="1"/>
            <a:r>
              <a:rPr lang="en-US" dirty="0" smtClean="0"/>
              <a:t>An element should only have one ID (no spaces)</a:t>
            </a:r>
          </a:p>
          <a:p>
            <a:endParaRPr lang="en-US" dirty="0"/>
          </a:p>
          <a:p>
            <a:r>
              <a:rPr lang="en-US" b="1" dirty="0" smtClean="0"/>
              <a:t>Class</a:t>
            </a:r>
          </a:p>
          <a:p>
            <a:pPr lvl="1"/>
            <a:r>
              <a:rPr lang="en-US" dirty="0" smtClean="0"/>
              <a:t>Represented by a period in CSS </a:t>
            </a:r>
            <a:r>
              <a:rPr lang="en-US" dirty="0">
                <a:latin typeface="Consolas" pitchFamily="49" charset="0"/>
                <a:cs typeface="Consolas" pitchFamily="49" charset="0"/>
              </a:rPr>
              <a:t>[</a:t>
            </a:r>
            <a:r>
              <a:rPr lang="en-US" dirty="0" smtClean="0">
                <a:latin typeface="Consolas" pitchFamily="49" charset="0"/>
                <a:cs typeface="Consolas" pitchFamily="49" charset="0"/>
              </a:rPr>
              <a:t>.Class]</a:t>
            </a:r>
          </a:p>
          <a:p>
            <a:pPr lvl="1"/>
            <a:r>
              <a:rPr lang="en-US" dirty="0" smtClean="0">
                <a:cs typeface="Consolas" pitchFamily="49" charset="0"/>
              </a:rPr>
              <a:t>Many elements can share the same class</a:t>
            </a:r>
          </a:p>
          <a:p>
            <a:pPr lvl="1"/>
            <a:r>
              <a:rPr lang="en-US" dirty="0" smtClean="0">
                <a:cs typeface="Consolas" pitchFamily="49" charset="0"/>
              </a:rPr>
              <a:t>An element can have multiple classes [class=“</a:t>
            </a:r>
            <a:r>
              <a:rPr lang="en-US" dirty="0" err="1" smtClean="0">
                <a:cs typeface="Consolas" pitchFamily="49" charset="0"/>
              </a:rPr>
              <a:t>firstClass</a:t>
            </a:r>
            <a:r>
              <a:rPr lang="en-US" dirty="0" smtClean="0">
                <a:cs typeface="Consolas" pitchFamily="49" charset="0"/>
              </a:rPr>
              <a:t> </a:t>
            </a:r>
            <a:r>
              <a:rPr lang="en-US" dirty="0" err="1" smtClean="0">
                <a:cs typeface="Consolas" pitchFamily="49" charset="0"/>
              </a:rPr>
              <a:t>secondClass</a:t>
            </a:r>
            <a:r>
              <a:rPr lang="en-US" dirty="0" smtClean="0">
                <a:cs typeface="Consolas" pitchFamily="49" charset="0"/>
              </a:rPr>
              <a:t>”]</a:t>
            </a:r>
          </a:p>
          <a:p>
            <a:pPr marL="488950" lvl="1" indent="0">
              <a:buNone/>
            </a:pPr>
            <a:endParaRPr lang="en-US" dirty="0" smtClean="0">
              <a:cs typeface="Consolas" pitchFamily="49" charset="0"/>
            </a:endParaRPr>
          </a:p>
          <a:p>
            <a:r>
              <a:rPr lang="en-US" dirty="0" smtClean="0">
                <a:cs typeface="Consolas" pitchFamily="49" charset="0"/>
              </a:rPr>
              <a:t>Both can be used to assign styles</a:t>
            </a:r>
          </a:p>
          <a:p>
            <a:pPr lvl="1"/>
            <a:r>
              <a:rPr lang="en-US" dirty="0" smtClean="0">
                <a:cs typeface="Consolas" pitchFamily="49" charset="0"/>
              </a:rPr>
              <a:t>Use classes to define general, reusable templates</a:t>
            </a:r>
          </a:p>
          <a:p>
            <a:pPr lvl="1"/>
            <a:r>
              <a:rPr lang="en-US" dirty="0" smtClean="0">
                <a:cs typeface="Consolas" pitchFamily="49" charset="0"/>
              </a:rPr>
              <a:t>Use IDs when you want the style to only apply to a specific element</a:t>
            </a:r>
          </a:p>
          <a:p>
            <a:pPr lvl="1"/>
            <a:r>
              <a:rPr lang="en-US" dirty="0" smtClean="0">
                <a:cs typeface="Consolas" pitchFamily="49" charset="0"/>
              </a:rPr>
              <a:t>Most CSS uses classes much more than IDs</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19</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929187"/>
            <a:ext cx="1228725" cy="1643147"/>
          </a:xfrm>
          <a:prstGeom prst="rect">
            <a:avLst/>
          </a:prstGeom>
          <a:ln/>
        </p:spPr>
        <p:style>
          <a:lnRef idx="3">
            <a:schemeClr val="lt1"/>
          </a:lnRef>
          <a:fillRef idx="1">
            <a:schemeClr val="accent2"/>
          </a:fillRef>
          <a:effectRef idx="1">
            <a:schemeClr val="accent2"/>
          </a:effectRef>
          <a:fontRef idx="minor">
            <a:schemeClr val="lt1"/>
          </a:fontRef>
        </p:style>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4929187"/>
            <a:ext cx="1261126" cy="1643147"/>
          </a:xfrm>
          <a:prstGeom prst="rect">
            <a:avLst/>
          </a:prstGeom>
          <a:ln/>
        </p:spPr>
        <p:style>
          <a:lnRef idx="3">
            <a:schemeClr val="lt1"/>
          </a:lnRef>
          <a:fillRef idx="1">
            <a:schemeClr val="accent2"/>
          </a:fillRef>
          <a:effectRef idx="1">
            <a:schemeClr val="accent2"/>
          </a:effectRef>
          <a:fontRef idx="minor">
            <a:schemeClr val="lt1"/>
          </a:fontRef>
        </p:style>
      </p:pic>
      <p:sp>
        <p:nvSpPr>
          <p:cNvPr id="6" name="Equal 5"/>
          <p:cNvSpPr/>
          <p:nvPr/>
        </p:nvSpPr>
        <p:spPr bwMode="auto">
          <a:xfrm>
            <a:off x="6324600" y="5450681"/>
            <a:ext cx="501650" cy="609600"/>
          </a:xfrm>
          <a:prstGeom prst="mathEqual">
            <a:avLst/>
          </a:prstGeom>
          <a:ln>
            <a:headEnd type="none" w="med" len="med"/>
            <a:tailEnd type="none" w="med" len="med"/>
          </a:ln>
          <a:effectLst>
            <a:outerShdw blurRad="50800" dist="254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 name="Rectangle 6"/>
          <p:cNvSpPr/>
          <p:nvPr/>
        </p:nvSpPr>
        <p:spPr>
          <a:xfrm>
            <a:off x="8407720" y="5222081"/>
            <a:ext cx="712054" cy="1077218"/>
          </a:xfrm>
          <a:prstGeom prst="rect">
            <a:avLst/>
          </a:prstGeom>
          <a:noFill/>
        </p:spPr>
        <p:txBody>
          <a:bodyPr wrap="none" lIns="91440" tIns="45720" rIns="91440" bIns="45720">
            <a:spAutoFit/>
          </a:bodyPr>
          <a:lstStyle/>
          <a:p>
            <a:pPr algn="ctr"/>
            <a:r>
              <a:rPr lang="en-US" sz="6400" cap="none" spc="200" dirty="0" smtClean="0">
                <a:ln w="15875">
                  <a:solidFill>
                    <a:srgbClr val="0065A3">
                      <a:alpha val="50000"/>
                    </a:srgbClr>
                  </a:solidFill>
                </a:ln>
                <a:gradFill flip="none" rotWithShape="1">
                  <a:gsLst>
                    <a:gs pos="0">
                      <a:srgbClr val="A3C3ED"/>
                    </a:gs>
                    <a:gs pos="35000">
                      <a:srgbClr val="BFD5F1"/>
                    </a:gs>
                    <a:gs pos="100000">
                      <a:srgbClr val="E6EFFA"/>
                    </a:gs>
                  </a:gsLst>
                  <a:lin ang="16200000" scaled="1"/>
                  <a:tileRect/>
                </a:gradFill>
                <a:effectLst>
                  <a:outerShdw blurRad="50800" dist="25400" dir="5400000" algn="t" rotWithShape="0">
                    <a:prstClr val="black">
                      <a:alpha val="40000"/>
                    </a:prstClr>
                  </a:outerShdw>
                </a:effectLst>
                <a:latin typeface="Arial Black" pitchFamily="34" charset="0"/>
              </a:rPr>
              <a:t>?</a:t>
            </a:r>
            <a:endParaRPr lang="en-US" sz="6400" cap="none" spc="200" dirty="0">
              <a:ln w="15875">
                <a:solidFill>
                  <a:srgbClr val="0065A3">
                    <a:alpha val="50000"/>
                  </a:srgbClr>
                </a:solidFill>
              </a:ln>
              <a:gradFill flip="none" rotWithShape="1">
                <a:gsLst>
                  <a:gs pos="0">
                    <a:srgbClr val="A3C3ED"/>
                  </a:gs>
                  <a:gs pos="35000">
                    <a:srgbClr val="BFD5F1"/>
                  </a:gs>
                  <a:gs pos="100000">
                    <a:srgbClr val="E6EFFA"/>
                  </a:gs>
                </a:gsLst>
                <a:lin ang="16200000" scaled="1"/>
                <a:tileRect/>
              </a:gradFill>
              <a:effectLst>
                <a:outerShdw blurRad="50800" dist="25400" dir="5400000" algn="t" rotWithShape="0">
                  <a:prstClr val="black">
                    <a:alpha val="40000"/>
                  </a:prstClr>
                </a:outerShdw>
              </a:effectLst>
              <a:latin typeface="Arial Black" pitchFamily="34" charset="0"/>
            </a:endParaRPr>
          </a:p>
        </p:txBody>
      </p:sp>
      <p:sp>
        <p:nvSpPr>
          <p:cNvPr id="8" name="TextBox 7"/>
          <p:cNvSpPr txBox="1"/>
          <p:nvPr/>
        </p:nvSpPr>
        <p:spPr>
          <a:xfrm>
            <a:off x="4984510" y="6629400"/>
            <a:ext cx="1165704" cy="230832"/>
          </a:xfrm>
          <a:prstGeom prst="rect">
            <a:avLst/>
          </a:prstGeom>
          <a:noFill/>
        </p:spPr>
        <p:txBody>
          <a:bodyPr wrap="none" rtlCol="0">
            <a:spAutoFit/>
          </a:bodyPr>
          <a:lstStyle/>
          <a:p>
            <a:pPr algn="ctr"/>
            <a:r>
              <a:rPr lang="en-US" sz="900" dirty="0" smtClean="0">
                <a:solidFill>
                  <a:schemeClr val="bg1">
                    <a:lumMod val="50000"/>
                  </a:schemeClr>
                </a:solidFill>
              </a:rPr>
              <a:t>(Tim Berners Lee)</a:t>
            </a:r>
            <a:endParaRPr lang="en-US" sz="900" dirty="0">
              <a:solidFill>
                <a:schemeClr val="bg1">
                  <a:lumMod val="50000"/>
                </a:schemeClr>
              </a:solidFill>
            </a:endParaRPr>
          </a:p>
        </p:txBody>
      </p:sp>
      <p:sp>
        <p:nvSpPr>
          <p:cNvPr id="11" name="TextBox 10"/>
          <p:cNvSpPr txBox="1"/>
          <p:nvPr/>
        </p:nvSpPr>
        <p:spPr>
          <a:xfrm>
            <a:off x="7187924" y="6629400"/>
            <a:ext cx="960520" cy="230832"/>
          </a:xfrm>
          <a:prstGeom prst="rect">
            <a:avLst/>
          </a:prstGeom>
          <a:noFill/>
        </p:spPr>
        <p:txBody>
          <a:bodyPr wrap="none" rtlCol="0">
            <a:spAutoFit/>
          </a:bodyPr>
          <a:lstStyle/>
          <a:p>
            <a:pPr algn="ctr"/>
            <a:r>
              <a:rPr lang="en-US" sz="900" dirty="0" smtClean="0">
                <a:solidFill>
                  <a:schemeClr val="bg1">
                    <a:lumMod val="50000"/>
                  </a:schemeClr>
                </a:solidFill>
              </a:rPr>
              <a:t>(David Morris)</a:t>
            </a:r>
            <a:endParaRPr lang="en-US" sz="900" dirty="0">
              <a:solidFill>
                <a:schemeClr val="bg1">
                  <a:lumMod val="50000"/>
                </a:schemeClr>
              </a:solidFill>
            </a:endParaRPr>
          </a:p>
        </p:txBody>
      </p:sp>
    </p:spTree>
    <p:extLst>
      <p:ext uri="{BB962C8B-B14F-4D97-AF65-F5344CB8AC3E}">
        <p14:creationId xmlns:p14="http://schemas.microsoft.com/office/powerpoint/2010/main" val="212086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UI is the project (in the mind of the user)</a:t>
            </a:r>
            <a:endParaRPr lang="en-US" dirty="0"/>
          </a:p>
        </p:txBody>
      </p:sp>
      <p:sp>
        <p:nvSpPr>
          <p:cNvPr id="3" name="Content Placeholder 2"/>
          <p:cNvSpPr>
            <a:spLocks noGrp="1"/>
          </p:cNvSpPr>
          <p:nvPr>
            <p:ph idx="1"/>
          </p:nvPr>
        </p:nvSpPr>
        <p:spPr/>
        <p:txBody>
          <a:bodyPr/>
          <a:lstStyle/>
          <a:p>
            <a:r>
              <a:rPr lang="en-US" dirty="0" smtClean="0"/>
              <a:t>The UI of the web application is what the client interacts with daily</a:t>
            </a:r>
            <a:endParaRPr lang="en-US" dirty="0"/>
          </a:p>
          <a:p>
            <a:endParaRPr lang="en-US" dirty="0" smtClean="0"/>
          </a:p>
          <a:p>
            <a:r>
              <a:rPr lang="en-US" dirty="0" smtClean="0"/>
              <a:t>Without a clean, fast, and efficient user interface the project will be a failure in the mind of the customer, no matter how elegant the underlying code</a:t>
            </a:r>
          </a:p>
          <a:p>
            <a:endParaRPr lang="en-US" dirty="0" smtClean="0"/>
          </a:p>
          <a:p>
            <a:r>
              <a:rPr lang="en-US" dirty="0" smtClean="0"/>
              <a:t>Creating a decent user interface requires planning and a little strategy, but is not overly difficult</a:t>
            </a:r>
          </a:p>
          <a:p>
            <a:pPr marL="0" indent="0">
              <a:buNone/>
            </a:pPr>
            <a:endParaRPr lang="en-US" dirty="0" smtClean="0"/>
          </a:p>
          <a:p>
            <a:r>
              <a:rPr lang="en-US" dirty="0" smtClean="0"/>
              <a:t>CSS separates the display from the content, simplifying programming and improving design while allowing for more flexible web sites</a:t>
            </a:r>
          </a:p>
          <a:p>
            <a:endParaRPr lang="en-US" dirty="0" smtClean="0"/>
          </a:p>
          <a:p>
            <a:r>
              <a:rPr lang="en-US" dirty="0" smtClean="0"/>
              <a:t>Well designed CSS is flexible and easy to maintain, but poorly designed CSS will cause problems for you and future developers</a:t>
            </a:r>
          </a:p>
          <a:p>
            <a:endParaRPr lang="en-US" dirty="0"/>
          </a:p>
          <a:p>
            <a:r>
              <a:rPr lang="en-US" dirty="0"/>
              <a:t>CSS is fundamental to the web, but is used by </a:t>
            </a:r>
            <a:r>
              <a:rPr lang="en-US" dirty="0" smtClean="0"/>
              <a:t>other </a:t>
            </a:r>
            <a:r>
              <a:rPr lang="en-US" dirty="0"/>
              <a:t>technologies as </a:t>
            </a:r>
            <a:r>
              <a:rPr lang="en-US" dirty="0" smtClean="0"/>
              <a:t>well</a:t>
            </a:r>
          </a:p>
          <a:p>
            <a:endParaRPr lang="en-US" dirty="0"/>
          </a:p>
          <a:p>
            <a:r>
              <a:rPr lang="en-US" dirty="0" smtClean="0"/>
              <a:t>Many Pariveda projects utilize HTML and CSS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6" name="Rectangle 43"/>
          <p:cNvSpPr>
            <a:spLocks noChangeArrowheads="1"/>
          </p:cNvSpPr>
          <p:nvPr/>
        </p:nvSpPr>
        <p:spPr bwMode="auto">
          <a:xfrm>
            <a:off x="228600" y="152400"/>
            <a:ext cx="3352800" cy="304800"/>
          </a:xfrm>
          <a:prstGeom prst="rect">
            <a:avLst/>
          </a:prstGeom>
          <a:noFill/>
          <a:ln w="9525">
            <a:noFill/>
            <a:miter lim="800000"/>
            <a:headEnd/>
            <a:tailEnd/>
          </a:ln>
        </p:spPr>
        <p:txBody>
          <a:bodyPr lIns="96600" tIns="48300" rIns="96600" bIns="48300" anchor="ctr"/>
          <a:lstStyle/>
          <a:p>
            <a:pPr defTabSz="966788"/>
            <a:r>
              <a:rPr lang="en-US" sz="800" i="1" dirty="0" smtClean="0">
                <a:solidFill>
                  <a:schemeClr val="tx2"/>
                </a:solidFill>
              </a:rPr>
              <a:t>Fear</a:t>
            </a:r>
            <a:endParaRPr lang="en-US" sz="800" i="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Selectors</a:t>
            </a:r>
            <a:endParaRPr lang="en-US" dirty="0"/>
          </a:p>
        </p:txBody>
      </p:sp>
      <p:sp>
        <p:nvSpPr>
          <p:cNvPr id="3" name="Content Placeholder 2"/>
          <p:cNvSpPr>
            <a:spLocks noGrp="1"/>
          </p:cNvSpPr>
          <p:nvPr>
            <p:ph idx="1"/>
          </p:nvPr>
        </p:nvSpPr>
        <p:spPr/>
        <p:txBody>
          <a:bodyPr/>
          <a:lstStyle/>
          <a:p>
            <a:r>
              <a:rPr lang="en-US" dirty="0" smtClean="0"/>
              <a:t>Pattern matching rules (called selectors) determine which styles apply to which elements</a:t>
            </a:r>
          </a:p>
          <a:p>
            <a:r>
              <a:rPr lang="en-US" dirty="0" smtClean="0"/>
              <a:t>CSS properties are defined using the form:</a:t>
            </a:r>
            <a:br>
              <a:rPr lang="en-US" dirty="0" smtClean="0"/>
            </a:br>
            <a:r>
              <a:rPr lang="en-US" dirty="0" smtClean="0"/>
              <a:t>	</a:t>
            </a:r>
            <a:r>
              <a:rPr lang="en-US" sz="1800" dirty="0" smtClean="0">
                <a:latin typeface="Consolas" pitchFamily="49" charset="0"/>
                <a:cs typeface="Consolas" pitchFamily="49" charset="0"/>
              </a:rPr>
              <a:t>SELECTOR { </a:t>
            </a:r>
            <a:r>
              <a:rPr lang="en-US" sz="1800" dirty="0" err="1" smtClean="0">
                <a:latin typeface="Consolas" pitchFamily="49" charset="0"/>
                <a:cs typeface="Consolas" pitchFamily="49" charset="0"/>
              </a:rPr>
              <a:t>style:definition</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style:definition</a:t>
            </a:r>
            <a:r>
              <a:rPr lang="en-US" sz="1800" dirty="0" smtClean="0">
                <a:latin typeface="Consolas" pitchFamily="49" charset="0"/>
                <a:cs typeface="Consolas" pitchFamily="49" charset="0"/>
              </a:rPr>
              <a:t>; }</a:t>
            </a:r>
          </a:p>
          <a:p>
            <a:r>
              <a:rPr lang="en-US" dirty="0" smtClean="0"/>
              <a:t>In general, more specific selectors override styles from less specific properties</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05818722"/>
              </p:ext>
            </p:extLst>
          </p:nvPr>
        </p:nvGraphicFramePr>
        <p:xfrm>
          <a:off x="679450" y="2362200"/>
          <a:ext cx="8312151" cy="4528391"/>
        </p:xfrm>
        <a:graphic>
          <a:graphicData uri="http://schemas.openxmlformats.org/drawingml/2006/table">
            <a:tbl>
              <a:tblPr firstRow="1" bandRow="1">
                <a:tableStyleId>{7DF18680-E054-41AD-8BC1-D1AEF772440D}</a:tableStyleId>
              </a:tblPr>
              <a:tblGrid>
                <a:gridCol w="2292350"/>
                <a:gridCol w="3657600"/>
                <a:gridCol w="2362201"/>
              </a:tblGrid>
              <a:tr h="380997">
                <a:tc>
                  <a:txBody>
                    <a:bodyPr/>
                    <a:lstStyle/>
                    <a:p>
                      <a:r>
                        <a:rPr lang="en-US" dirty="0" smtClean="0"/>
                        <a:t>Pattern</a:t>
                      </a:r>
                      <a:endParaRPr lang="en-US" dirty="0"/>
                    </a:p>
                  </a:txBody>
                  <a:tcPr/>
                </a:tc>
                <a:tc>
                  <a:txBody>
                    <a:bodyPr/>
                    <a:lstStyle/>
                    <a:p>
                      <a:r>
                        <a:rPr lang="en-US" dirty="0" smtClean="0"/>
                        <a:t>Meaning</a:t>
                      </a:r>
                      <a:endParaRPr lang="en-US" dirty="0"/>
                    </a:p>
                  </a:txBody>
                  <a:tcPr/>
                </a:tc>
                <a:tc>
                  <a:txBody>
                    <a:bodyPr/>
                    <a:lstStyle/>
                    <a:p>
                      <a:r>
                        <a:rPr lang="en-US" dirty="0" smtClean="0"/>
                        <a:t>Type</a:t>
                      </a:r>
                      <a:endParaRPr lang="en-US" dirty="0"/>
                    </a:p>
                  </a:txBody>
                  <a:tcPr/>
                </a:tc>
              </a:tr>
              <a:tr h="306914">
                <a:tc>
                  <a:txBody>
                    <a:bodyPr/>
                    <a:lstStyle/>
                    <a:p>
                      <a:r>
                        <a:rPr lang="en-US" sz="1600" dirty="0" smtClean="0"/>
                        <a:t>*</a:t>
                      </a:r>
                      <a:endParaRPr lang="en-US" sz="1600" dirty="0"/>
                    </a:p>
                  </a:txBody>
                  <a:tcPr/>
                </a:tc>
                <a:tc>
                  <a:txBody>
                    <a:bodyPr/>
                    <a:lstStyle/>
                    <a:p>
                      <a:r>
                        <a:rPr lang="en-US" sz="1600" dirty="0" smtClean="0"/>
                        <a:t>Matches any element</a:t>
                      </a:r>
                      <a:endParaRPr lang="en-US" sz="1600" dirty="0"/>
                    </a:p>
                  </a:txBody>
                  <a:tcPr/>
                </a:tc>
                <a:tc>
                  <a:txBody>
                    <a:bodyPr/>
                    <a:lstStyle/>
                    <a:p>
                      <a:r>
                        <a:rPr lang="en-US" sz="1600" dirty="0" smtClean="0"/>
                        <a:t>Universal Selector</a:t>
                      </a:r>
                      <a:endParaRPr lang="en-US" sz="1600" dirty="0"/>
                    </a:p>
                  </a:txBody>
                  <a:tcPr/>
                </a:tc>
              </a:tr>
              <a:tr h="352634">
                <a:tc>
                  <a:txBody>
                    <a:bodyPr/>
                    <a:lstStyle/>
                    <a:p>
                      <a:r>
                        <a:rPr lang="en-US" sz="1600" dirty="0" smtClean="0"/>
                        <a:t>E</a:t>
                      </a:r>
                      <a:endParaRPr lang="en-US" sz="1600" dirty="0"/>
                    </a:p>
                  </a:txBody>
                  <a:tcPr/>
                </a:tc>
                <a:tc>
                  <a:txBody>
                    <a:bodyPr/>
                    <a:lstStyle/>
                    <a:p>
                      <a:r>
                        <a:rPr lang="en-US" sz="1600" dirty="0" smtClean="0"/>
                        <a:t>Matches any element</a:t>
                      </a:r>
                      <a:r>
                        <a:rPr lang="en-US" sz="1600" baseline="0" dirty="0" smtClean="0"/>
                        <a:t> of type E</a:t>
                      </a:r>
                      <a:endParaRPr lang="en-US" sz="1600" dirty="0"/>
                    </a:p>
                  </a:txBody>
                  <a:tcPr/>
                </a:tc>
                <a:tc>
                  <a:txBody>
                    <a:bodyPr/>
                    <a:lstStyle/>
                    <a:p>
                      <a:r>
                        <a:rPr lang="en-US" sz="1600" dirty="0" smtClean="0"/>
                        <a:t>Type Selector</a:t>
                      </a:r>
                      <a:endParaRPr lang="en-US" sz="1600" dirty="0"/>
                    </a:p>
                  </a:txBody>
                  <a:tcPr/>
                </a:tc>
              </a:tr>
              <a:tr h="381000">
                <a:tc>
                  <a:txBody>
                    <a:bodyPr/>
                    <a:lstStyle/>
                    <a:p>
                      <a:r>
                        <a:rPr lang="en-US" sz="1600" dirty="0" smtClean="0"/>
                        <a:t>E F</a:t>
                      </a:r>
                      <a:endParaRPr lang="en-US" sz="1600" dirty="0"/>
                    </a:p>
                  </a:txBody>
                  <a:tcPr/>
                </a:tc>
                <a:tc>
                  <a:txBody>
                    <a:bodyPr/>
                    <a:lstStyle/>
                    <a:p>
                      <a:r>
                        <a:rPr lang="en-US" sz="1600" dirty="0" smtClean="0"/>
                        <a:t>Matches</a:t>
                      </a:r>
                      <a:r>
                        <a:rPr lang="en-US" sz="1600" baseline="0" dirty="0" smtClean="0"/>
                        <a:t> </a:t>
                      </a:r>
                      <a:r>
                        <a:rPr lang="en-US" sz="1600" dirty="0" smtClean="0"/>
                        <a:t>any </a:t>
                      </a:r>
                      <a:r>
                        <a:rPr lang="en-US" sz="1600" baseline="0" dirty="0" smtClean="0"/>
                        <a:t>F that is a descendant of E</a:t>
                      </a:r>
                      <a:endParaRPr lang="en-US" sz="1600" dirty="0"/>
                    </a:p>
                  </a:txBody>
                  <a:tcPr/>
                </a:tc>
                <a:tc>
                  <a:txBody>
                    <a:bodyPr/>
                    <a:lstStyle/>
                    <a:p>
                      <a:r>
                        <a:rPr lang="en-US" sz="1600" dirty="0" smtClean="0"/>
                        <a:t>Descendant Selector</a:t>
                      </a:r>
                      <a:endParaRPr lang="en-US" sz="1600" dirty="0"/>
                    </a:p>
                  </a:txBody>
                  <a:tcPr/>
                </a:tc>
              </a:tr>
              <a:tr h="304800">
                <a:tc>
                  <a:txBody>
                    <a:bodyPr/>
                    <a:lstStyle/>
                    <a:p>
                      <a:r>
                        <a:rPr lang="en-US" sz="1600" dirty="0" smtClean="0"/>
                        <a:t>E &gt; F</a:t>
                      </a:r>
                      <a:endParaRPr lang="en-US" sz="1600" dirty="0"/>
                    </a:p>
                  </a:txBody>
                  <a:tcPr/>
                </a:tc>
                <a:tc>
                  <a:txBody>
                    <a:bodyPr/>
                    <a:lstStyle/>
                    <a:p>
                      <a:r>
                        <a:rPr lang="en-US" sz="1600" dirty="0" smtClean="0"/>
                        <a:t>Matches any F that is a direct child of E</a:t>
                      </a:r>
                      <a:endParaRPr lang="en-US" sz="1600" dirty="0"/>
                    </a:p>
                  </a:txBody>
                  <a:tcPr/>
                </a:tc>
                <a:tc>
                  <a:txBody>
                    <a:bodyPr/>
                    <a:lstStyle/>
                    <a:p>
                      <a:r>
                        <a:rPr lang="en-US" sz="1600" dirty="0" smtClean="0"/>
                        <a:t>Child Selector</a:t>
                      </a:r>
                      <a:r>
                        <a:rPr lang="en-US" sz="1200" dirty="0" smtClean="0">
                          <a:solidFill>
                            <a:schemeClr val="tx1">
                              <a:lumMod val="65000"/>
                              <a:lumOff val="35000"/>
                            </a:schemeClr>
                          </a:solidFill>
                        </a:rPr>
                        <a:t> </a:t>
                      </a:r>
                    </a:p>
                    <a:p>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2"/>
                        </a:rPr>
                        <a:t>IE 7+ only</a:t>
                      </a:r>
                      <a:r>
                        <a:rPr lang="en-US" sz="1200" baseline="0" dirty="0" smtClean="0">
                          <a:solidFill>
                            <a:schemeClr val="tx1">
                              <a:lumMod val="65000"/>
                              <a:lumOff val="35000"/>
                            </a:schemeClr>
                          </a:solidFill>
                        </a:rPr>
                        <a:t>)</a:t>
                      </a:r>
                      <a:endParaRPr lang="en-US" sz="1200" dirty="0">
                        <a:solidFill>
                          <a:schemeClr val="tx1">
                            <a:lumMod val="65000"/>
                            <a:lumOff val="35000"/>
                          </a:schemeClr>
                        </a:solidFill>
                      </a:endParaRPr>
                    </a:p>
                  </a:txBody>
                  <a:tcPr/>
                </a:tc>
              </a:tr>
              <a:tr h="304800">
                <a:tc>
                  <a:txBody>
                    <a:bodyPr/>
                    <a:lstStyle/>
                    <a:p>
                      <a:r>
                        <a:rPr lang="en-US" sz="1600" dirty="0" smtClean="0"/>
                        <a:t>E + F</a:t>
                      </a:r>
                      <a:endParaRPr lang="en-US" sz="1600" dirty="0"/>
                    </a:p>
                  </a:txBody>
                  <a:tcPr/>
                </a:tc>
                <a:tc>
                  <a:txBody>
                    <a:bodyPr/>
                    <a:lstStyle/>
                    <a:p>
                      <a:r>
                        <a:rPr lang="en-US" sz="1600" dirty="0" smtClean="0"/>
                        <a:t>Matches any F directly</a:t>
                      </a:r>
                      <a:r>
                        <a:rPr lang="en-US" sz="1600" baseline="0" dirty="0" smtClean="0"/>
                        <a:t> preceded by E</a:t>
                      </a:r>
                      <a:endParaRPr lang="en-US" sz="1600" dirty="0"/>
                    </a:p>
                  </a:txBody>
                  <a:tcPr/>
                </a:tc>
                <a:tc>
                  <a:txBody>
                    <a:bodyPr/>
                    <a:lstStyle/>
                    <a:p>
                      <a:r>
                        <a:rPr lang="en-US" sz="1600" dirty="0" smtClean="0"/>
                        <a:t>Sibling Selector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a:t>
                      </a:r>
                      <a:r>
                        <a:rPr lang="en-US" sz="1200" dirty="0" smtClean="0">
                          <a:solidFill>
                            <a:schemeClr val="tx1">
                              <a:lumMod val="65000"/>
                              <a:lumOff val="35000"/>
                            </a:schemeClr>
                          </a:solidFill>
                          <a:hlinkClick r:id="rId2"/>
                        </a:rPr>
                        <a:t>IE</a:t>
                      </a:r>
                      <a:r>
                        <a:rPr lang="en-US" sz="1200" baseline="0" dirty="0" smtClean="0">
                          <a:solidFill>
                            <a:schemeClr val="tx1">
                              <a:lumMod val="65000"/>
                              <a:lumOff val="35000"/>
                            </a:schemeClr>
                          </a:solidFill>
                          <a:hlinkClick r:id="rId2"/>
                        </a:rPr>
                        <a:t> 8+ only</a:t>
                      </a:r>
                      <a:r>
                        <a:rPr lang="en-US" sz="1200" baseline="0" dirty="0" smtClean="0">
                          <a:solidFill>
                            <a:schemeClr val="tx1">
                              <a:lumMod val="65000"/>
                              <a:lumOff val="35000"/>
                            </a:schemeClr>
                          </a:solidFill>
                        </a:rPr>
                        <a:t>)</a:t>
                      </a:r>
                      <a:endParaRPr lang="en-US" sz="1200" dirty="0" smtClean="0">
                        <a:solidFill>
                          <a:schemeClr val="tx1">
                            <a:lumMod val="65000"/>
                            <a:lumOff val="35000"/>
                          </a:schemeClr>
                        </a:solidFill>
                      </a:endParaRPr>
                    </a:p>
                  </a:txBody>
                  <a:tcPr/>
                </a:tc>
              </a:tr>
              <a:tr h="350520">
                <a:tc>
                  <a:txBody>
                    <a:bodyPr/>
                    <a:lstStyle/>
                    <a:p>
                      <a:r>
                        <a:rPr lang="en-US" sz="1600" dirty="0" err="1" smtClean="0"/>
                        <a:t>E.class</a:t>
                      </a:r>
                      <a:endParaRPr lang="en-US" sz="1600" dirty="0"/>
                    </a:p>
                  </a:txBody>
                  <a:tcPr/>
                </a:tc>
                <a:tc>
                  <a:txBody>
                    <a:bodyPr/>
                    <a:lstStyle/>
                    <a:p>
                      <a:r>
                        <a:rPr lang="en-US" sz="1600" dirty="0" smtClean="0"/>
                        <a:t>Matches any E with the</a:t>
                      </a:r>
                      <a:r>
                        <a:rPr lang="en-US" sz="1600" baseline="0" dirty="0" smtClean="0"/>
                        <a:t> given class</a:t>
                      </a:r>
                      <a:endParaRPr lang="en-US" sz="1600" dirty="0"/>
                    </a:p>
                  </a:txBody>
                  <a:tcPr/>
                </a:tc>
                <a:tc>
                  <a:txBody>
                    <a:bodyPr/>
                    <a:lstStyle/>
                    <a:p>
                      <a:r>
                        <a:rPr lang="en-US" sz="1600" dirty="0" smtClean="0"/>
                        <a:t>Class Selector</a:t>
                      </a:r>
                      <a:endParaRPr lang="en-US" sz="1600" dirty="0"/>
                    </a:p>
                  </a:txBody>
                  <a:tcPr/>
                </a:tc>
              </a:tr>
              <a:tr h="304800">
                <a:tc>
                  <a:txBody>
                    <a:bodyPr/>
                    <a:lstStyle/>
                    <a:p>
                      <a:r>
                        <a:rPr lang="en-US" sz="1600" dirty="0" err="1" smtClean="0"/>
                        <a:t>E#id</a:t>
                      </a:r>
                      <a:endParaRPr lang="en-US" sz="1600" dirty="0"/>
                    </a:p>
                  </a:txBody>
                  <a:tcPr/>
                </a:tc>
                <a:tc>
                  <a:txBody>
                    <a:bodyPr/>
                    <a:lstStyle/>
                    <a:p>
                      <a:r>
                        <a:rPr lang="en-US" sz="1600" dirty="0" smtClean="0"/>
                        <a:t>Matches any E with the</a:t>
                      </a:r>
                      <a:r>
                        <a:rPr lang="en-US" sz="1600" baseline="0" dirty="0" smtClean="0"/>
                        <a:t> given id</a:t>
                      </a:r>
                      <a:endParaRPr lang="en-US" sz="1600" dirty="0"/>
                    </a:p>
                  </a:txBody>
                  <a:tcPr/>
                </a:tc>
                <a:tc>
                  <a:txBody>
                    <a:bodyPr/>
                    <a:lstStyle/>
                    <a:p>
                      <a:r>
                        <a:rPr lang="en-US" sz="1600" dirty="0" smtClean="0"/>
                        <a:t>ID Selector</a:t>
                      </a:r>
                      <a:endParaRPr lang="en-US" sz="1600" dirty="0"/>
                    </a:p>
                  </a:txBody>
                  <a:tcPr/>
                </a:tc>
              </a:tr>
              <a:tr h="350520">
                <a:tc>
                  <a:txBody>
                    <a:bodyPr/>
                    <a:lstStyle/>
                    <a:p>
                      <a:r>
                        <a:rPr lang="en-US" sz="1600" dirty="0" smtClean="0"/>
                        <a:t>E:state</a:t>
                      </a:r>
                      <a:endParaRPr lang="en-US" sz="1600" dirty="0"/>
                    </a:p>
                  </a:txBody>
                  <a:tcPr/>
                </a:tc>
                <a:tc>
                  <a:txBody>
                    <a:bodyPr/>
                    <a:lstStyle/>
                    <a:p>
                      <a:r>
                        <a:rPr lang="en-US" sz="1600" dirty="0" smtClean="0"/>
                        <a:t>Matches any E in the given state (</a:t>
                      </a:r>
                      <a:r>
                        <a:rPr lang="en-US" sz="1600" dirty="0" err="1" smtClean="0"/>
                        <a:t>ie</a:t>
                      </a:r>
                      <a:r>
                        <a:rPr lang="en-US" sz="1600" dirty="0" smtClean="0"/>
                        <a:t> :link, :visited,</a:t>
                      </a:r>
                      <a:r>
                        <a:rPr lang="en-US" sz="1600" baseline="0" dirty="0" smtClean="0"/>
                        <a:t> :active, :hover, :focus)</a:t>
                      </a:r>
                      <a:endParaRPr lang="en-US" sz="1600" dirty="0"/>
                    </a:p>
                  </a:txBody>
                  <a:tcPr/>
                </a:tc>
                <a:tc>
                  <a:txBody>
                    <a:bodyPr/>
                    <a:lstStyle/>
                    <a:p>
                      <a:r>
                        <a:rPr lang="en-US" sz="1600" dirty="0" smtClean="0"/>
                        <a:t>Pseudo-class</a:t>
                      </a:r>
                      <a:r>
                        <a:rPr lang="en-US" sz="1600" baseline="0" dirty="0" smtClean="0"/>
                        <a:t> Selector</a:t>
                      </a:r>
                    </a:p>
                    <a:p>
                      <a:r>
                        <a:rPr lang="en-US" sz="1200" kern="1200" baseline="0" dirty="0" smtClean="0">
                          <a:solidFill>
                            <a:schemeClr val="tx1">
                              <a:lumMod val="65000"/>
                              <a:lumOff val="35000"/>
                            </a:schemeClr>
                          </a:solidFill>
                          <a:latin typeface="+mn-lt"/>
                          <a:ea typeface="+mn-ea"/>
                          <a:cs typeface="+mn-cs"/>
                        </a:rPr>
                        <a:t>(</a:t>
                      </a:r>
                      <a:r>
                        <a:rPr lang="en-US" sz="1200" kern="1200" baseline="0" dirty="0" smtClean="0">
                          <a:solidFill>
                            <a:schemeClr val="tx1">
                              <a:lumMod val="65000"/>
                              <a:lumOff val="35000"/>
                            </a:schemeClr>
                          </a:solidFill>
                          <a:latin typeface="+mn-lt"/>
                          <a:ea typeface="+mn-ea"/>
                          <a:cs typeface="+mn-cs"/>
                          <a:hlinkClick r:id="rId2"/>
                        </a:rPr>
                        <a:t>Browser support depends</a:t>
                      </a:r>
                      <a:r>
                        <a:rPr lang="en-US" sz="1200" kern="1200" baseline="0" dirty="0" smtClean="0">
                          <a:solidFill>
                            <a:schemeClr val="tx1">
                              <a:lumMod val="65000"/>
                              <a:lumOff val="35000"/>
                            </a:schemeClr>
                          </a:solidFill>
                          <a:latin typeface="+mn-lt"/>
                          <a:ea typeface="+mn-ea"/>
                          <a:cs typeface="+mn-cs"/>
                        </a:rPr>
                        <a:t>)</a:t>
                      </a:r>
                      <a:endParaRPr lang="en-US" sz="1200" kern="1200" baseline="0" dirty="0">
                        <a:solidFill>
                          <a:schemeClr val="tx1">
                            <a:lumMod val="65000"/>
                            <a:lumOff val="35000"/>
                          </a:schemeClr>
                        </a:solidFill>
                        <a:latin typeface="+mn-lt"/>
                        <a:ea typeface="+mn-ea"/>
                        <a:cs typeface="+mn-cs"/>
                      </a:endParaRPr>
                    </a:p>
                  </a:txBody>
                  <a:tcPr/>
                </a:tc>
              </a:tr>
              <a:tr h="381000">
                <a:tc>
                  <a:txBody>
                    <a:bodyPr/>
                    <a:lstStyle/>
                    <a:p>
                      <a:r>
                        <a:rPr lang="en-US" sz="1600" dirty="0" smtClean="0"/>
                        <a:t>E[attribute=“value”]</a:t>
                      </a:r>
                      <a:endParaRPr lang="en-US" sz="1600" dirty="0"/>
                    </a:p>
                  </a:txBody>
                  <a:tcPr/>
                </a:tc>
                <a:tc>
                  <a:txBody>
                    <a:bodyPr/>
                    <a:lstStyle/>
                    <a:p>
                      <a:r>
                        <a:rPr lang="en-US" sz="1600" dirty="0" smtClean="0"/>
                        <a:t>Matches any E with the</a:t>
                      </a:r>
                      <a:r>
                        <a:rPr lang="en-US" sz="1600" baseline="0" dirty="0" smtClean="0"/>
                        <a:t> given attribute</a:t>
                      </a:r>
                      <a:endParaRPr lang="en-US" sz="1600" dirty="0"/>
                    </a:p>
                  </a:txBody>
                  <a:tcPr/>
                </a:tc>
                <a:tc>
                  <a:txBody>
                    <a:bodyPr/>
                    <a:lstStyle/>
                    <a:p>
                      <a:r>
                        <a:rPr lang="en-US" sz="1600" dirty="0" smtClean="0"/>
                        <a:t>Attribute Selector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lumMod val="65000"/>
                              <a:lumOff val="35000"/>
                            </a:srgbClr>
                          </a:solidFill>
                          <a:effectLst/>
                          <a:uLnTx/>
                          <a:uFillTx/>
                          <a:latin typeface="+mn-lt"/>
                          <a:ea typeface="+mn-ea"/>
                          <a:cs typeface="+mn-cs"/>
                        </a:rPr>
                        <a:t>(</a:t>
                      </a:r>
                      <a:r>
                        <a:rPr kumimoji="0" lang="en-US" sz="1200" b="0" i="0" u="none" strike="noStrike" kern="1200" cap="none" spc="0" normalizeH="0" baseline="0" noProof="0" dirty="0" smtClean="0">
                          <a:ln>
                            <a:noFill/>
                          </a:ln>
                          <a:solidFill>
                            <a:srgbClr val="000000">
                              <a:lumMod val="65000"/>
                              <a:lumOff val="35000"/>
                            </a:srgbClr>
                          </a:solidFill>
                          <a:effectLst/>
                          <a:uLnTx/>
                          <a:uFillTx/>
                          <a:latin typeface="+mn-lt"/>
                          <a:ea typeface="+mn-ea"/>
                          <a:cs typeface="+mn-cs"/>
                          <a:hlinkClick r:id="rId2"/>
                        </a:rPr>
                        <a:t>IE 7+ only</a:t>
                      </a:r>
                      <a:r>
                        <a:rPr kumimoji="0" lang="en-US" sz="1200" b="0" i="0" u="none" strike="noStrike" kern="1200" cap="none" spc="0" normalizeH="0" baseline="0" noProof="0" dirty="0" smtClean="0">
                          <a:ln>
                            <a:noFill/>
                          </a:ln>
                          <a:solidFill>
                            <a:srgbClr val="000000">
                              <a:lumMod val="65000"/>
                              <a:lumOff val="35000"/>
                            </a:srgbClr>
                          </a:solidFill>
                          <a:effectLst/>
                          <a:uLnTx/>
                          <a:uFillTx/>
                          <a:latin typeface="+mn-lt"/>
                          <a:ea typeface="+mn-ea"/>
                          <a:cs typeface="+mn-cs"/>
                        </a:rPr>
                        <a:t>)</a:t>
                      </a:r>
                    </a:p>
                  </a:txBody>
                  <a:tcPr/>
                </a:tc>
              </a:tr>
            </a:tbl>
          </a:graphicData>
        </a:graphic>
      </p:graphicFrame>
      <p:sp>
        <p:nvSpPr>
          <p:cNvPr id="6"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1422912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Selectors (Continued)</a:t>
            </a:r>
            <a:endParaRPr lang="en-US" dirty="0"/>
          </a:p>
        </p:txBody>
      </p:sp>
      <p:sp>
        <p:nvSpPr>
          <p:cNvPr id="3" name="Content Placeholder 2"/>
          <p:cNvSpPr>
            <a:spLocks noGrp="1"/>
          </p:cNvSpPr>
          <p:nvPr>
            <p:ph idx="1"/>
          </p:nvPr>
        </p:nvSpPr>
        <p:spPr/>
        <p:txBody>
          <a:bodyPr/>
          <a:lstStyle/>
          <a:p>
            <a:r>
              <a:rPr lang="en-US" dirty="0" smtClean="0"/>
              <a:t>Examples:</a:t>
            </a:r>
          </a:p>
          <a:p>
            <a:pPr marL="0" indent="0">
              <a:buNone/>
            </a:pPr>
            <a:endParaRPr lang="en-US" dirty="0" smtClean="0"/>
          </a:p>
          <a:p>
            <a:pPr marL="0" indent="0">
              <a:buNone/>
            </a:pPr>
            <a:r>
              <a:rPr lang="en-US" sz="1800" b="1" dirty="0" smtClean="0">
                <a:latin typeface="Consolas" pitchFamily="49" charset="0"/>
                <a:cs typeface="Consolas" pitchFamily="49" charset="0"/>
              </a:rPr>
              <a:t>	body  </a:t>
            </a:r>
            <a:r>
              <a:rPr lang="en-US" sz="1800" b="1" dirty="0">
                <a:latin typeface="Consolas" pitchFamily="49" charset="0"/>
                <a:cs typeface="Consolas" pitchFamily="49" charset="0"/>
              </a:rPr>
              <a:t>{ … }</a:t>
            </a:r>
          </a:p>
          <a:p>
            <a:pPr marL="0" indent="0">
              <a:buNone/>
            </a:pPr>
            <a:endParaRPr lang="en-US" sz="1800" b="1" dirty="0" smtClean="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div  </a:t>
            </a:r>
            <a:r>
              <a:rPr lang="en-US" sz="1800" b="1" dirty="0">
                <a:latin typeface="Consolas" pitchFamily="49" charset="0"/>
                <a:cs typeface="Consolas" pitchFamily="49" charset="0"/>
              </a:rPr>
              <a:t>{ … }</a:t>
            </a:r>
          </a:p>
          <a:p>
            <a:pPr marL="0" indent="0">
              <a:buNone/>
            </a:pP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div span</a:t>
            </a:r>
            <a:r>
              <a:rPr lang="en-US" sz="1800" b="1" dirty="0">
                <a:latin typeface="Consolas" pitchFamily="49" charset="0"/>
                <a:cs typeface="Consolas" pitchFamily="49" charset="0"/>
              </a:rPr>
              <a:t> { … }</a:t>
            </a:r>
          </a:p>
          <a:p>
            <a:pPr marL="0" indent="0">
              <a:buNone/>
            </a:pP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p </a:t>
            </a:r>
            <a:r>
              <a:rPr lang="en-US" sz="1800" b="1" dirty="0">
                <a:latin typeface="Consolas" pitchFamily="49" charset="0"/>
                <a:cs typeface="Consolas" pitchFamily="49" charset="0"/>
              </a:rPr>
              <a:t>&gt; </a:t>
            </a:r>
            <a:r>
              <a:rPr lang="en-US" sz="1800" b="1" dirty="0" smtClean="0">
                <a:latin typeface="Consolas" pitchFamily="49" charset="0"/>
                <a:cs typeface="Consolas" pitchFamily="49" charset="0"/>
              </a:rPr>
              <a:t>span</a:t>
            </a:r>
            <a:r>
              <a:rPr lang="en-US" sz="1800" b="1" dirty="0">
                <a:latin typeface="Consolas" pitchFamily="49" charset="0"/>
                <a:cs typeface="Consolas" pitchFamily="49" charset="0"/>
              </a:rPr>
              <a:t> { … }</a:t>
            </a:r>
          </a:p>
          <a:p>
            <a:pPr marL="0" indent="0">
              <a:buNone/>
            </a:pP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li </a:t>
            </a:r>
            <a:r>
              <a:rPr lang="en-US" sz="1800" b="1" dirty="0">
                <a:latin typeface="Consolas" pitchFamily="49" charset="0"/>
                <a:cs typeface="Consolas" pitchFamily="49" charset="0"/>
              </a:rPr>
              <a:t>+ </a:t>
            </a:r>
            <a:r>
              <a:rPr lang="en-US" sz="1800" b="1" dirty="0" smtClean="0">
                <a:latin typeface="Consolas" pitchFamily="49" charset="0"/>
                <a:cs typeface="Consolas" pitchFamily="49" charset="0"/>
              </a:rPr>
              <a:t>li</a:t>
            </a:r>
            <a:r>
              <a:rPr lang="en-US" sz="1800" b="1" dirty="0">
                <a:latin typeface="Consolas" pitchFamily="49" charset="0"/>
                <a:cs typeface="Consolas" pitchFamily="49" charset="0"/>
              </a:rPr>
              <a:t> { … }</a:t>
            </a:r>
          </a:p>
          <a:p>
            <a:pPr marL="0" indent="0">
              <a:buNone/>
            </a:pP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#header</a:t>
            </a:r>
            <a:r>
              <a:rPr lang="en-US" sz="1800" b="1" dirty="0">
                <a:latin typeface="Consolas" pitchFamily="49" charset="0"/>
                <a:cs typeface="Consolas" pitchFamily="49" charset="0"/>
              </a:rPr>
              <a:t> { … }</a:t>
            </a:r>
          </a:p>
          <a:p>
            <a:pPr marL="0" indent="0">
              <a:buNone/>
            </a:pP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a:t>
            </a:r>
            <a:r>
              <a:rPr lang="en-US" sz="1800" b="1" dirty="0" err="1" smtClean="0">
                <a:latin typeface="Consolas" pitchFamily="49" charset="0"/>
                <a:cs typeface="Consolas" pitchFamily="49" charset="0"/>
              </a:rPr>
              <a:t>div.content</a:t>
            </a:r>
            <a:r>
              <a:rPr lang="en-US" sz="1800" b="1" dirty="0" smtClean="0">
                <a:latin typeface="Consolas" pitchFamily="49" charset="0"/>
                <a:cs typeface="Consolas" pitchFamily="49" charset="0"/>
              </a:rPr>
              <a:t> { … }</a:t>
            </a:r>
          </a:p>
          <a:p>
            <a:pPr marL="0" indent="0">
              <a:buNone/>
            </a:pPr>
            <a:endParaRPr lang="en-US" sz="1800" b="1" dirty="0">
              <a:latin typeface="Consolas" pitchFamily="49" charset="0"/>
              <a:cs typeface="Consolas" pitchFamily="49" charset="0"/>
            </a:endParaRPr>
          </a:p>
          <a:p>
            <a:pPr marL="0" indent="0">
              <a:buNone/>
            </a:pPr>
            <a:r>
              <a:rPr lang="it-IT" sz="1800" b="1" dirty="0">
                <a:latin typeface="Consolas" pitchFamily="49" charset="0"/>
                <a:cs typeface="Consolas" pitchFamily="49" charset="0"/>
              </a:rPr>
              <a:t>	</a:t>
            </a:r>
            <a:r>
              <a:rPr lang="it-IT" sz="1800" b="1" dirty="0" smtClean="0">
                <a:latin typeface="Consolas" pitchFamily="49" charset="0"/>
                <a:cs typeface="Consolas" pitchFamily="49" charset="0"/>
              </a:rPr>
              <a:t>.nav </a:t>
            </a:r>
            <a:r>
              <a:rPr lang="it-IT" sz="1800" b="1" dirty="0">
                <a:latin typeface="Consolas" pitchFamily="49" charset="0"/>
                <a:cs typeface="Consolas" pitchFamily="49" charset="0"/>
              </a:rPr>
              <a:t>li div a, </a:t>
            </a:r>
            <a:r>
              <a:rPr lang="it-IT" sz="1800" b="1" dirty="0" smtClean="0">
                <a:latin typeface="Consolas" pitchFamily="49" charset="0"/>
                <a:cs typeface="Consolas" pitchFamily="49" charset="0"/>
              </a:rPr>
              <a:t>.nav </a:t>
            </a:r>
            <a:r>
              <a:rPr lang="it-IT" sz="1800" b="1" dirty="0">
                <a:latin typeface="Consolas" pitchFamily="49" charset="0"/>
                <a:cs typeface="Consolas" pitchFamily="49" charset="0"/>
              </a:rPr>
              <a:t>li div a:link, </a:t>
            </a:r>
            <a:r>
              <a:rPr lang="it-IT" sz="1800" b="1" dirty="0" smtClean="0">
                <a:latin typeface="Consolas" pitchFamily="49" charset="0"/>
                <a:cs typeface="Consolas" pitchFamily="49" charset="0"/>
              </a:rPr>
              <a:t>.nav </a:t>
            </a:r>
            <a:r>
              <a:rPr lang="it-IT" sz="1800" b="1" dirty="0">
                <a:latin typeface="Consolas" pitchFamily="49" charset="0"/>
                <a:cs typeface="Consolas" pitchFamily="49" charset="0"/>
              </a:rPr>
              <a:t>li div a:visited { </a:t>
            </a:r>
            <a:r>
              <a:rPr lang="it-IT" sz="1800" b="1" dirty="0" smtClean="0">
                <a:latin typeface="Consolas" pitchFamily="49" charset="0"/>
                <a:cs typeface="Consolas" pitchFamily="49" charset="0"/>
              </a:rPr>
              <a:t> </a:t>
            </a:r>
            <a:r>
              <a:rPr lang="it-IT" sz="1800" b="1" dirty="0">
                <a:latin typeface="Consolas" pitchFamily="49" charset="0"/>
                <a:cs typeface="Consolas" pitchFamily="49" charset="0"/>
              </a:rPr>
              <a:t>}</a:t>
            </a:r>
            <a:endParaRPr lang="en-US" sz="1800" b="1"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21</a:t>
            </a:fld>
            <a:endParaRPr lang="en-US" dirty="0"/>
          </a:p>
        </p:txBody>
      </p:sp>
      <p:sp>
        <p:nvSpPr>
          <p:cNvPr id="5" name="TextBox 4"/>
          <p:cNvSpPr txBox="1"/>
          <p:nvPr/>
        </p:nvSpPr>
        <p:spPr>
          <a:xfrm>
            <a:off x="4419600" y="1447800"/>
            <a:ext cx="4648200" cy="2923877"/>
          </a:xfrm>
          <a:prstGeom prst="rect">
            <a:avLst/>
          </a:prstGeom>
          <a:ln w="76200"/>
          <a:effectLst>
            <a:outerShdw blurRad="63500" dist="50800" dir="5400000" sx="101000" sy="101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lIns="182880" tIns="182880" rIns="182880" bIns="91440" rtlCol="0">
            <a:spAutoFit/>
          </a:bodyPr>
          <a:lstStyle/>
          <a:p>
            <a:pPr algn="ctr"/>
            <a:r>
              <a:rPr lang="en-US" sz="1800" dirty="0" smtClean="0"/>
              <a:t>CSS Best Practices</a:t>
            </a:r>
          </a:p>
          <a:p>
            <a:endParaRPr lang="en-US" dirty="0"/>
          </a:p>
          <a:p>
            <a:pPr marL="342900" indent="-342900">
              <a:lnSpc>
                <a:spcPct val="150000"/>
              </a:lnSpc>
              <a:spcBef>
                <a:spcPts val="0"/>
              </a:spcBef>
              <a:buFont typeface="+mj-lt"/>
              <a:buAutoNum type="arabicPeriod"/>
            </a:pPr>
            <a:r>
              <a:rPr lang="en-US" sz="2000" b="0" dirty="0" smtClean="0"/>
              <a:t>Add extra elements sparingly</a:t>
            </a:r>
          </a:p>
          <a:p>
            <a:pPr marL="342900" indent="-342900">
              <a:lnSpc>
                <a:spcPct val="150000"/>
              </a:lnSpc>
              <a:spcBef>
                <a:spcPts val="0"/>
              </a:spcBef>
              <a:buFont typeface="+mj-lt"/>
              <a:buAutoNum type="arabicPeriod"/>
            </a:pPr>
            <a:r>
              <a:rPr lang="en-US" sz="2000" b="0" dirty="0" smtClean="0"/>
              <a:t>Add classes thoughtfully</a:t>
            </a:r>
          </a:p>
          <a:p>
            <a:pPr marL="342900" indent="-342900">
              <a:lnSpc>
                <a:spcPct val="150000"/>
              </a:lnSpc>
              <a:spcBef>
                <a:spcPts val="0"/>
              </a:spcBef>
              <a:buFont typeface="+mj-lt"/>
              <a:buAutoNum type="arabicPeriod"/>
            </a:pPr>
            <a:r>
              <a:rPr lang="en-US" sz="2000" b="0" dirty="0" smtClean="0"/>
              <a:t>Avoid descendent selector kludge</a:t>
            </a:r>
          </a:p>
          <a:p>
            <a:pPr marL="342900" indent="-342900">
              <a:lnSpc>
                <a:spcPct val="150000"/>
              </a:lnSpc>
              <a:spcBef>
                <a:spcPts val="0"/>
              </a:spcBef>
              <a:buFont typeface="+mj-lt"/>
              <a:buAutoNum type="arabicPeriod"/>
            </a:pPr>
            <a:endParaRPr lang="en-US" sz="2000" b="0" dirty="0"/>
          </a:p>
          <a:p>
            <a:r>
              <a:rPr lang="en-US" sz="1200" b="0" dirty="0"/>
              <a:t>Source</a:t>
            </a:r>
            <a:r>
              <a:rPr lang="en-US" sz="1200" b="0" dirty="0" smtClean="0"/>
              <a:t>: http</a:t>
            </a:r>
            <a:r>
              <a:rPr lang="en-US" sz="1200" b="0" dirty="0"/>
              <a:t>://www.slideshare.net/nathansmith/refresh-okc </a:t>
            </a:r>
          </a:p>
        </p:txBody>
      </p:sp>
      <p:sp>
        <p:nvSpPr>
          <p:cNvPr id="6"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1586134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Properties</a:t>
            </a:r>
            <a:endParaRPr lang="en-US" dirty="0"/>
          </a:p>
        </p:txBody>
      </p:sp>
      <p:sp>
        <p:nvSpPr>
          <p:cNvPr id="3" name="Content Placeholder 2"/>
          <p:cNvSpPr>
            <a:spLocks noGrp="1"/>
          </p:cNvSpPr>
          <p:nvPr>
            <p:ph idx="1"/>
          </p:nvPr>
        </p:nvSpPr>
        <p:spPr/>
        <p:txBody>
          <a:bodyPr/>
          <a:lstStyle/>
          <a:p>
            <a:r>
              <a:rPr lang="en-US" dirty="0" smtClean="0"/>
              <a:t>The styles applied by a selector are defined by a list of properties</a:t>
            </a:r>
          </a:p>
          <a:p>
            <a:r>
              <a:rPr lang="en-US" dirty="0" smtClean="0"/>
              <a:t>There are dozens of possible properties which can be applied</a:t>
            </a:r>
          </a:p>
          <a:p>
            <a:r>
              <a:rPr lang="en-US" dirty="0" smtClean="0"/>
              <a:t>Some common examples:</a:t>
            </a:r>
          </a:p>
          <a:p>
            <a:pPr marL="0" indent="0">
              <a:buNone/>
            </a:pPr>
            <a:r>
              <a:rPr lang="en-US" sz="1800" b="1" dirty="0" smtClean="0">
                <a:latin typeface="Consolas" pitchFamily="49" charset="0"/>
                <a:cs typeface="Consolas" pitchFamily="49" charset="0"/>
              </a:rPr>
              <a:t>	background-color: blue;</a:t>
            </a: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border: 2px solid black;</a:t>
            </a: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color: white;</a:t>
            </a: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display: inline;</a:t>
            </a: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font-family: sans-serif;</a:t>
            </a:r>
            <a:endParaRPr lang="en-US" sz="1800" b="1" dirty="0">
              <a:latin typeface="Consolas" pitchFamily="49" charset="0"/>
              <a:cs typeface="Consolas" pitchFamily="49" charset="0"/>
            </a:endParaRPr>
          </a:p>
          <a:p>
            <a:pPr marL="0" lvl="0" indent="0">
              <a:buNone/>
            </a:pPr>
            <a:r>
              <a:rPr lang="en-US" sz="1800" b="1" dirty="0" smtClean="0">
                <a:latin typeface="Consolas" pitchFamily="49" charset="0"/>
                <a:cs typeface="Consolas" pitchFamily="49" charset="0"/>
              </a:rPr>
              <a:t>	font-weight: bold;</a:t>
            </a:r>
            <a:endParaRPr lang="en-US" sz="1800" b="1" dirty="0">
              <a:solidFill>
                <a:srgbClr val="000000"/>
              </a:solidFill>
              <a:latin typeface="Consolas" pitchFamily="49" charset="0"/>
              <a:cs typeface="Consolas" pitchFamily="49" charset="0"/>
            </a:endParaRPr>
          </a:p>
          <a:p>
            <a:pPr marL="0" indent="0">
              <a:buNone/>
            </a:pPr>
            <a:r>
              <a:rPr lang="it-IT" sz="1800" b="1" dirty="0">
                <a:solidFill>
                  <a:srgbClr val="000000"/>
                </a:solidFill>
                <a:latin typeface="Consolas" pitchFamily="49" charset="0"/>
                <a:cs typeface="Consolas" pitchFamily="49" charset="0"/>
              </a:rPr>
              <a:t>	</a:t>
            </a:r>
            <a:r>
              <a:rPr lang="it-IT" sz="1800" b="1" dirty="0" smtClean="0">
                <a:solidFill>
                  <a:srgbClr val="000000"/>
                </a:solidFill>
                <a:latin typeface="Consolas" pitchFamily="49" charset="0"/>
                <a:cs typeface="Consolas" pitchFamily="49" charset="0"/>
              </a:rPr>
              <a:t>height: 100em;</a:t>
            </a:r>
            <a:endParaRPr lang="en-US" sz="1800" b="1" dirty="0">
              <a:latin typeface="Consolas" pitchFamily="49" charset="0"/>
              <a:cs typeface="Consolas" pitchFamily="49" charset="0"/>
            </a:endParaRPr>
          </a:p>
          <a:p>
            <a:pPr marL="0" indent="0">
              <a:buNone/>
            </a:pPr>
            <a:r>
              <a:rPr lang="en-US" sz="1800" b="1" dirty="0" smtClean="0">
                <a:latin typeface="Consolas" pitchFamily="49" charset="0"/>
                <a:cs typeface="Consolas" pitchFamily="49" charset="0"/>
              </a:rPr>
              <a:t>	margin: 2%;</a:t>
            </a:r>
          </a:p>
          <a:p>
            <a:pPr marL="0" indent="0">
              <a:buNone/>
            </a:pPr>
            <a:r>
              <a:rPr lang="en-US" sz="1800" b="1" dirty="0" smtClean="0">
                <a:latin typeface="Consolas" pitchFamily="49" charset="0"/>
                <a:cs typeface="Consolas" pitchFamily="49" charset="0"/>
              </a:rPr>
              <a:t>	overflow: hidden;</a:t>
            </a:r>
          </a:p>
          <a:p>
            <a:pPr marL="0" indent="0">
              <a:buNone/>
            </a:pPr>
            <a:r>
              <a:rPr lang="it-IT" sz="1800" b="1" dirty="0">
                <a:latin typeface="Consolas" pitchFamily="49" charset="0"/>
                <a:cs typeface="Consolas" pitchFamily="49" charset="0"/>
              </a:rPr>
              <a:t>	</a:t>
            </a:r>
            <a:r>
              <a:rPr lang="it-IT" sz="1800" b="1" dirty="0" smtClean="0">
                <a:latin typeface="Consolas" pitchFamily="49" charset="0"/>
                <a:cs typeface="Consolas" pitchFamily="49" charset="0"/>
              </a:rPr>
              <a:t>padding: 5px;</a:t>
            </a:r>
          </a:p>
          <a:p>
            <a:pPr marL="0" lvl="0" indent="0">
              <a:buNone/>
            </a:pPr>
            <a:r>
              <a:rPr lang="en-US" sz="1800" b="1" dirty="0">
                <a:solidFill>
                  <a:srgbClr val="000000"/>
                </a:solidFill>
                <a:latin typeface="Consolas" pitchFamily="49" charset="0"/>
                <a:cs typeface="Consolas" pitchFamily="49" charset="0"/>
              </a:rPr>
              <a:t>	</a:t>
            </a:r>
            <a:r>
              <a:rPr lang="en-US" sz="1800" b="1" dirty="0" smtClean="0">
                <a:solidFill>
                  <a:srgbClr val="000000"/>
                </a:solidFill>
                <a:latin typeface="Consolas" pitchFamily="49" charset="0"/>
                <a:cs typeface="Consolas" pitchFamily="49" charset="0"/>
              </a:rPr>
              <a:t>text-indent: 10pt;</a:t>
            </a:r>
            <a:r>
              <a:rPr lang="en-US" sz="1800" b="1" dirty="0" smtClean="0">
                <a:latin typeface="Consolas" pitchFamily="49" charset="0"/>
                <a:cs typeface="Consolas" pitchFamily="49" charset="0"/>
              </a:rPr>
              <a:t> </a:t>
            </a:r>
          </a:p>
          <a:p>
            <a:pPr marL="0" lvl="0" indent="0">
              <a:buNone/>
            </a:pPr>
            <a:r>
              <a:rPr lang="en-US" sz="1800" b="1" dirty="0" smtClean="0">
                <a:latin typeface="Consolas" pitchFamily="49" charset="0"/>
                <a:cs typeface="Consolas" pitchFamily="49" charset="0"/>
              </a:rPr>
              <a:t>	visibility: hidden;</a:t>
            </a:r>
          </a:p>
          <a:p>
            <a:pPr marL="0" indent="0">
              <a:buNone/>
            </a:pPr>
            <a:r>
              <a:rPr lang="it-IT" sz="1800" b="1" dirty="0">
                <a:latin typeface="Consolas" pitchFamily="49" charset="0"/>
                <a:cs typeface="Consolas" pitchFamily="49" charset="0"/>
              </a:rPr>
              <a:t>	</a:t>
            </a:r>
            <a:r>
              <a:rPr lang="it-IT" sz="1800" b="1" dirty="0" smtClean="0">
                <a:latin typeface="Consolas" pitchFamily="49" charset="0"/>
                <a:cs typeface="Consolas" pitchFamily="49" charset="0"/>
              </a:rPr>
              <a:t>width: 50%;</a:t>
            </a:r>
            <a:endParaRPr lang="it-IT" sz="1800" b="1" dirty="0">
              <a:solidFill>
                <a:srgbClr val="000000"/>
              </a:solidFill>
              <a:latin typeface="Consolas" pitchFamily="49" charset="0"/>
              <a:cs typeface="Consolas" pitchFamily="49" charset="0"/>
            </a:endParaRPr>
          </a:p>
          <a:p>
            <a:r>
              <a:rPr lang="en-US" dirty="0" smtClean="0"/>
              <a:t>W3C official list - </a:t>
            </a:r>
            <a:r>
              <a:rPr lang="en-US" dirty="0" smtClean="0">
                <a:hlinkClick r:id="rId3"/>
              </a:rPr>
              <a:t>http://www.w3.org/TR/CSS21/propidx.html</a:t>
            </a:r>
            <a:r>
              <a:rPr lang="en-US" dirty="0" smtClean="0"/>
              <a:t> </a:t>
            </a:r>
            <a:endParaRPr lang="en-US" b="1"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22</a:t>
            </a:fld>
            <a:endParaRPr lang="en-US" dirty="0"/>
          </a:p>
        </p:txBody>
      </p:sp>
      <p:sp>
        <p:nvSpPr>
          <p:cNvPr id="6"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1404693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Shortcuts</a:t>
            </a:r>
            <a:endParaRPr lang="en-US" dirty="0"/>
          </a:p>
        </p:txBody>
      </p:sp>
      <p:sp>
        <p:nvSpPr>
          <p:cNvPr id="3" name="Content Placeholder 2"/>
          <p:cNvSpPr>
            <a:spLocks noGrp="1"/>
          </p:cNvSpPr>
          <p:nvPr>
            <p:ph idx="1"/>
          </p:nvPr>
        </p:nvSpPr>
        <p:spPr/>
        <p:txBody>
          <a:bodyPr/>
          <a:lstStyle/>
          <a:p>
            <a:r>
              <a:rPr lang="en-US" dirty="0" smtClean="0"/>
              <a:t>Many CSS properties can be written in multiple ways </a:t>
            </a:r>
          </a:p>
          <a:p>
            <a:r>
              <a:rPr lang="en-US" dirty="0" smtClean="0"/>
              <a:t>This allows you to pick the shortest version for what you need, decreasing your overall download size</a:t>
            </a:r>
          </a:p>
          <a:p>
            <a:endParaRPr lang="en-US" dirty="0"/>
          </a:p>
          <a:p>
            <a:r>
              <a:rPr lang="en-US" dirty="0" smtClean="0"/>
              <a:t>For example:</a:t>
            </a:r>
          </a:p>
          <a:p>
            <a:pPr lvl="1"/>
            <a:r>
              <a:rPr lang="en-US" dirty="0" smtClean="0"/>
              <a:t>You could write: </a:t>
            </a:r>
          </a:p>
          <a:p>
            <a:pPr marL="488950" lvl="1" indent="0">
              <a:buNone/>
            </a:pPr>
            <a:r>
              <a:rPr lang="en-US" dirty="0" smtClean="0"/>
              <a:t>	</a:t>
            </a:r>
            <a:r>
              <a:rPr lang="en-US" dirty="0" smtClean="0">
                <a:latin typeface="Consolas" pitchFamily="49" charset="0"/>
                <a:cs typeface="Consolas" pitchFamily="49" charset="0"/>
              </a:rPr>
              <a:t>border-top-width: 1px;</a:t>
            </a:r>
          </a:p>
          <a:p>
            <a:pPr marL="488950" lvl="1" indent="0">
              <a:buNone/>
            </a:pPr>
            <a:r>
              <a:rPr lang="en-US" dirty="0" smtClean="0">
                <a:latin typeface="Consolas" pitchFamily="49" charset="0"/>
                <a:cs typeface="Consolas" pitchFamily="49" charset="0"/>
              </a:rPr>
              <a:t>	border-top-style: solid;</a:t>
            </a:r>
          </a:p>
          <a:p>
            <a:pPr marL="488950" lvl="1" indent="0">
              <a:buNone/>
            </a:pPr>
            <a:r>
              <a:rPr lang="en-US" dirty="0" smtClean="0">
                <a:latin typeface="Consolas" pitchFamily="49" charset="0"/>
                <a:cs typeface="Consolas" pitchFamily="49" charset="0"/>
              </a:rPr>
              <a:t>	border-top-color</a:t>
            </a:r>
            <a:r>
              <a:rPr lang="en-US" dirty="0">
                <a:latin typeface="Consolas" pitchFamily="49" charset="0"/>
                <a:cs typeface="Consolas" pitchFamily="49" charset="0"/>
              </a:rPr>
              <a:t>: red</a:t>
            </a:r>
            <a:r>
              <a:rPr lang="en-US" dirty="0" smtClean="0">
                <a:latin typeface="Consolas" pitchFamily="49" charset="0"/>
                <a:cs typeface="Consolas" pitchFamily="49" charset="0"/>
              </a:rPr>
              <a:t>;</a:t>
            </a:r>
          </a:p>
          <a:p>
            <a:pPr lvl="1"/>
            <a:r>
              <a:rPr lang="en-US" dirty="0" smtClean="0"/>
              <a:t>OR</a:t>
            </a:r>
          </a:p>
          <a:p>
            <a:pPr marL="488950" lvl="1" indent="0">
              <a:buNone/>
            </a:pPr>
            <a:r>
              <a:rPr lang="en-US" dirty="0" smtClean="0"/>
              <a:t>	</a:t>
            </a:r>
            <a:r>
              <a:rPr lang="en-US" dirty="0">
                <a:latin typeface="Consolas" pitchFamily="49" charset="0"/>
                <a:cs typeface="Consolas" pitchFamily="49" charset="0"/>
              </a:rPr>
              <a:t>border-top:1px solid red;</a:t>
            </a:r>
          </a:p>
          <a:p>
            <a:pPr marL="488950" lvl="1" indent="0">
              <a:buNone/>
            </a:pPr>
            <a:endParaRPr lang="en-US" dirty="0" smtClean="0"/>
          </a:p>
          <a:p>
            <a:r>
              <a:rPr lang="en-US" dirty="0" smtClean="0"/>
              <a:t>Because every element is a box, many properties have Top, Right, Bottom, and Left versions:</a:t>
            </a:r>
          </a:p>
          <a:p>
            <a:pPr marL="488950" lvl="1" indent="0">
              <a:buNone/>
            </a:pPr>
            <a:r>
              <a:rPr lang="en-US" dirty="0" smtClean="0">
                <a:latin typeface="Consolas" pitchFamily="49" charset="0"/>
                <a:cs typeface="Consolas" pitchFamily="49" charset="0"/>
              </a:rPr>
              <a:t>	margin-top</a:t>
            </a:r>
            <a:r>
              <a:rPr lang="en-US" dirty="0">
                <a:latin typeface="Consolas" pitchFamily="49" charset="0"/>
                <a:cs typeface="Consolas" pitchFamily="49" charset="0"/>
              </a:rPr>
              <a:t>: 5px;</a:t>
            </a:r>
          </a:p>
          <a:p>
            <a:pPr marL="488950" lvl="1" indent="0">
              <a:buNone/>
            </a:pPr>
            <a:r>
              <a:rPr lang="en-US" dirty="0" smtClean="0">
                <a:latin typeface="Consolas" pitchFamily="49" charset="0"/>
                <a:cs typeface="Consolas" pitchFamily="49" charset="0"/>
              </a:rPr>
              <a:t>	margin-bottom</a:t>
            </a:r>
            <a:r>
              <a:rPr lang="en-US" dirty="0">
                <a:latin typeface="Consolas" pitchFamily="49" charset="0"/>
                <a:cs typeface="Consolas" pitchFamily="49" charset="0"/>
              </a:rPr>
              <a:t>: 10px;</a:t>
            </a:r>
          </a:p>
          <a:p>
            <a:pPr marL="488950" lvl="1" indent="0">
              <a:buNone/>
            </a:pPr>
            <a:r>
              <a:rPr lang="en-US" dirty="0" smtClean="0">
                <a:latin typeface="Consolas" pitchFamily="49" charset="0"/>
                <a:cs typeface="Consolas" pitchFamily="49" charset="0"/>
              </a:rPr>
              <a:t>	margin-right</a:t>
            </a:r>
            <a:r>
              <a:rPr lang="en-US" dirty="0">
                <a:latin typeface="Consolas" pitchFamily="49" charset="0"/>
                <a:cs typeface="Consolas" pitchFamily="49" charset="0"/>
              </a:rPr>
              <a:t>: 15px;</a:t>
            </a:r>
          </a:p>
          <a:p>
            <a:pPr marL="488950" lvl="1" indent="0">
              <a:buNone/>
            </a:pPr>
            <a:r>
              <a:rPr lang="en-US" dirty="0" smtClean="0">
                <a:latin typeface="Consolas" pitchFamily="49" charset="0"/>
                <a:cs typeface="Consolas" pitchFamily="49" charset="0"/>
              </a:rPr>
              <a:t>	margin-left</a:t>
            </a:r>
            <a:r>
              <a:rPr lang="en-US" dirty="0">
                <a:latin typeface="Consolas" pitchFamily="49" charset="0"/>
                <a:cs typeface="Consolas" pitchFamily="49" charset="0"/>
              </a:rPr>
              <a:t>: 20px;</a:t>
            </a:r>
          </a:p>
          <a:p>
            <a:r>
              <a:rPr lang="en-US" dirty="0" smtClean="0"/>
              <a:t>You can combine them into a single property.  Use the mnemonic </a:t>
            </a:r>
            <a:r>
              <a:rPr lang="en-US" b="1" dirty="0" err="1" smtClean="0"/>
              <a:t>TR</a:t>
            </a:r>
            <a:r>
              <a:rPr lang="en-US" dirty="0" err="1" smtClean="0"/>
              <a:t>ou</a:t>
            </a:r>
            <a:r>
              <a:rPr lang="en-US" b="1" dirty="0" err="1" smtClean="0"/>
              <a:t>BL</a:t>
            </a:r>
            <a:r>
              <a:rPr lang="en-US" dirty="0" err="1" smtClean="0"/>
              <a:t>e</a:t>
            </a:r>
            <a:r>
              <a:rPr lang="en-US" dirty="0" smtClean="0"/>
              <a:t> to remember the order</a:t>
            </a:r>
          </a:p>
          <a:p>
            <a:pPr marL="488950" lvl="1" indent="0">
              <a:buNone/>
            </a:pPr>
            <a:r>
              <a:rPr lang="en-US" dirty="0" smtClean="0">
                <a:latin typeface="Consolas" pitchFamily="49" charset="0"/>
                <a:cs typeface="Consolas" pitchFamily="49" charset="0"/>
              </a:rPr>
              <a:t>	margin</a:t>
            </a:r>
            <a:r>
              <a:rPr lang="en-US" dirty="0">
                <a:latin typeface="Consolas" pitchFamily="49" charset="0"/>
                <a:cs typeface="Consolas" pitchFamily="49" charset="0"/>
              </a:rPr>
              <a:t>: 5px 15px 10px 20px</a:t>
            </a:r>
            <a:r>
              <a:rPr lang="en-US" dirty="0" smtClean="0">
                <a:latin typeface="Consolas" pitchFamily="49" charset="0"/>
                <a:cs typeface="Consolas" pitchFamily="49" charset="0"/>
              </a:rPr>
              <a:t>;</a:t>
            </a:r>
            <a:endParaRPr lang="en-US" dirty="0"/>
          </a:p>
          <a:p>
            <a:r>
              <a:rPr lang="en-US" dirty="0" smtClean="0"/>
              <a:t>2 value version: TOP/BOTTOM, RIGHT/LEFT</a:t>
            </a:r>
            <a:endParaRPr lang="en-US" dirty="0" smtClean="0"/>
          </a:p>
          <a:p>
            <a:pPr marL="488950" lvl="1" indent="0">
              <a:buNone/>
            </a:pPr>
            <a:r>
              <a:rPr lang="en-US" dirty="0" smtClean="0">
                <a:latin typeface="Consolas" pitchFamily="49" charset="0"/>
                <a:cs typeface="Consolas" pitchFamily="49" charset="0"/>
              </a:rPr>
              <a:t>	margin:5px 50px</a:t>
            </a:r>
            <a:r>
              <a:rPr lang="en-US" dirty="0" smtClean="0">
                <a:latin typeface="Consolas" pitchFamily="49" charset="0"/>
                <a:cs typeface="Consolas" pitchFamily="49" charset="0"/>
              </a:rPr>
              <a:t>;</a:t>
            </a:r>
            <a:endParaRPr lang="en-US" dirty="0" smtClean="0">
              <a:latin typeface="Consolas" pitchFamily="49" charset="0"/>
              <a:cs typeface="Consolas" pitchFamily="49" charset="0"/>
            </a:endParaRPr>
          </a:p>
          <a:p>
            <a:r>
              <a:rPr lang="en-US" dirty="0" smtClean="0"/>
              <a:t>3 </a:t>
            </a:r>
            <a:r>
              <a:rPr lang="en-US" dirty="0" smtClean="0"/>
              <a:t>value version: TOP, RIGHT/LEFT, </a:t>
            </a:r>
            <a:r>
              <a:rPr lang="en-US" dirty="0" smtClean="0"/>
              <a:t>BOTTOM</a:t>
            </a:r>
          </a:p>
          <a:p>
            <a:r>
              <a:rPr lang="en-US" dirty="0"/>
              <a:t>1 value version applies to all </a:t>
            </a:r>
            <a:r>
              <a:rPr lang="en-US" dirty="0" smtClean="0"/>
              <a:t>sides equally: </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margin:5px;</a:t>
            </a:r>
            <a:endParaRPr lang="en-US"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23</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1334619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r>
              <a:rPr lang="en-US" baseline="0" dirty="0" smtClean="0"/>
              <a:t>s</a:t>
            </a:r>
            <a:endParaRPr lang="en-US" dirty="0"/>
          </a:p>
        </p:txBody>
      </p:sp>
      <p:sp>
        <p:nvSpPr>
          <p:cNvPr id="3" name="Content Placeholder 2"/>
          <p:cNvSpPr>
            <a:spLocks noGrp="1"/>
          </p:cNvSpPr>
          <p:nvPr>
            <p:ph idx="1"/>
          </p:nvPr>
        </p:nvSpPr>
        <p:spPr>
          <a:xfrm>
            <a:off x="209550" y="1219200"/>
            <a:ext cx="4481065" cy="5410200"/>
          </a:xfrm>
        </p:spPr>
        <p:txBody>
          <a:bodyPr/>
          <a:lstStyle/>
          <a:p>
            <a:r>
              <a:rPr lang="en-US" dirty="0" smtClean="0"/>
              <a:t>By Name</a:t>
            </a:r>
          </a:p>
          <a:p>
            <a:pPr lvl="1"/>
            <a:r>
              <a:rPr lang="en-US" dirty="0" err="1" smtClean="0">
                <a:latin typeface="Consolas" pitchFamily="49" charset="0"/>
                <a:cs typeface="Consolas" pitchFamily="49" charset="0"/>
              </a:rPr>
              <a:t>border-color:black</a:t>
            </a:r>
            <a:r>
              <a:rPr lang="en-US" dirty="0" smtClean="0">
                <a:latin typeface="Consolas" pitchFamily="49" charset="0"/>
                <a:cs typeface="Consolas" pitchFamily="49" charset="0"/>
              </a:rPr>
              <a:t>;</a:t>
            </a:r>
          </a:p>
          <a:p>
            <a:pPr lvl="1"/>
            <a:r>
              <a:rPr lang="en-US" dirty="0" err="1" smtClean="0">
                <a:latin typeface="Consolas" pitchFamily="49" charset="0"/>
                <a:cs typeface="Consolas" pitchFamily="49" charset="0"/>
              </a:rPr>
              <a:t>color:aquamarine</a:t>
            </a:r>
            <a:r>
              <a:rPr lang="en-US" dirty="0" smtClean="0">
                <a:latin typeface="Consolas" pitchFamily="49" charset="0"/>
                <a:cs typeface="Consolas" pitchFamily="49" charset="0"/>
              </a:rPr>
              <a:t>;</a:t>
            </a:r>
          </a:p>
          <a:p>
            <a:pPr lvl="1"/>
            <a:r>
              <a:rPr lang="en-US" dirty="0" smtClean="0">
                <a:cs typeface="Consolas" pitchFamily="49" charset="0"/>
                <a:hlinkClick r:id="rId2"/>
              </a:rPr>
              <a:t>List of 17 standard colors plus 130 additional usable </a:t>
            </a:r>
            <a:r>
              <a:rPr lang="en-US" dirty="0" smtClean="0">
                <a:cs typeface="Consolas" pitchFamily="49" charset="0"/>
                <a:hlinkClick r:id="rId2"/>
              </a:rPr>
              <a:t>colors</a:t>
            </a:r>
            <a:endParaRPr lang="en-US" dirty="0" smtClean="0">
              <a:cs typeface="Consolas" pitchFamily="49" charset="0"/>
            </a:endParaRPr>
          </a:p>
          <a:p>
            <a:pPr lvl="1"/>
            <a:endParaRPr lang="en-US" dirty="0" smtClean="0">
              <a:cs typeface="Consolas" pitchFamily="49" charset="0"/>
            </a:endParaRPr>
          </a:p>
          <a:p>
            <a:r>
              <a:rPr lang="en-US" dirty="0"/>
              <a:t>Explicit RGB</a:t>
            </a:r>
          </a:p>
          <a:p>
            <a:pPr lvl="1"/>
            <a:r>
              <a:rPr lang="en-US" dirty="0" err="1">
                <a:latin typeface="Consolas" pitchFamily="49" charset="0"/>
                <a:cs typeface="Consolas" pitchFamily="49" charset="0"/>
              </a:rPr>
              <a:t>rgb</a:t>
            </a:r>
            <a:r>
              <a:rPr lang="en-US" dirty="0">
                <a:latin typeface="Consolas" pitchFamily="49" charset="0"/>
                <a:cs typeface="Consolas" pitchFamily="49" charset="0"/>
              </a:rPr>
              <a:t>(255, 255, 0);</a:t>
            </a:r>
          </a:p>
          <a:p>
            <a:pPr lvl="1"/>
            <a:r>
              <a:rPr lang="en-US" dirty="0" err="1">
                <a:latin typeface="Consolas" pitchFamily="49" charset="0"/>
                <a:cs typeface="Consolas" pitchFamily="49" charset="0"/>
              </a:rPr>
              <a:t>rgb</a:t>
            </a:r>
            <a:r>
              <a:rPr lang="en-US" dirty="0">
                <a:latin typeface="Consolas" pitchFamily="49" charset="0"/>
                <a:cs typeface="Consolas" pitchFamily="49" charset="0"/>
              </a:rPr>
              <a:t>(123, 4, 22);</a:t>
            </a:r>
          </a:p>
          <a:p>
            <a:pPr lvl="1"/>
            <a:r>
              <a:rPr lang="en-US" dirty="0" err="1">
                <a:latin typeface="Consolas" pitchFamily="49" charset="0"/>
                <a:cs typeface="Consolas" pitchFamily="49" charset="0"/>
              </a:rPr>
              <a:t>rgb</a:t>
            </a:r>
            <a:r>
              <a:rPr lang="en-US" dirty="0">
                <a:latin typeface="Consolas" pitchFamily="49" charset="0"/>
                <a:cs typeface="Consolas" pitchFamily="49" charset="0"/>
              </a:rPr>
              <a:t>(50%, 60%, 40%);</a:t>
            </a:r>
          </a:p>
          <a:p>
            <a:pPr marL="0" indent="0">
              <a:buNone/>
            </a:pPr>
            <a:endParaRPr lang="en-US" dirty="0" smtClean="0"/>
          </a:p>
          <a:p>
            <a:r>
              <a:rPr lang="en-US" dirty="0" smtClean="0"/>
              <a:t>By </a:t>
            </a:r>
            <a:r>
              <a:rPr lang="en-US" dirty="0" smtClean="0"/>
              <a:t>RGB Hex </a:t>
            </a:r>
            <a:r>
              <a:rPr lang="en-US" dirty="0" smtClean="0"/>
              <a:t>Hash (most common)</a:t>
            </a:r>
            <a:endParaRPr lang="en-US" dirty="0" smtClean="0"/>
          </a:p>
          <a:p>
            <a:pPr lvl="1"/>
            <a:r>
              <a:rPr lang="en-US" dirty="0" smtClean="0">
                <a:latin typeface="Consolas" pitchFamily="49" charset="0"/>
                <a:cs typeface="Consolas" pitchFamily="49" charset="0"/>
              </a:rPr>
              <a:t>#</a:t>
            </a:r>
            <a:r>
              <a:rPr lang="en-US" dirty="0" err="1" smtClean="0">
                <a:latin typeface="Consolas" pitchFamily="49" charset="0"/>
                <a:cs typeface="Consolas" pitchFamily="49" charset="0"/>
              </a:rPr>
              <a:t>ffffff</a:t>
            </a:r>
            <a:r>
              <a:rPr lang="en-US" dirty="0" smtClean="0">
                <a:latin typeface="Consolas" pitchFamily="49" charset="0"/>
                <a:cs typeface="Consolas" pitchFamily="49" charset="0"/>
              </a:rPr>
              <a:t>;</a:t>
            </a:r>
          </a:p>
          <a:p>
            <a:pPr lvl="1"/>
            <a:r>
              <a:rPr lang="en-US" dirty="0">
                <a:latin typeface="Consolas" pitchFamily="49" charset="0"/>
                <a:cs typeface="Consolas" pitchFamily="49" charset="0"/>
              </a:rPr>
              <a:t>#</a:t>
            </a:r>
            <a:r>
              <a:rPr lang="en-US" dirty="0" smtClean="0">
                <a:latin typeface="Consolas" pitchFamily="49" charset="0"/>
                <a:cs typeface="Consolas" pitchFamily="49" charset="0"/>
              </a:rPr>
              <a:t>fffcc2;</a:t>
            </a:r>
          </a:p>
          <a:p>
            <a:pPr lvl="1"/>
            <a:r>
              <a:rPr lang="en-US" dirty="0" smtClean="0">
                <a:latin typeface="Consolas" pitchFamily="49" charset="0"/>
                <a:cs typeface="Consolas" pitchFamily="49" charset="0"/>
              </a:rPr>
              <a:t>#ccc;</a:t>
            </a:r>
          </a:p>
          <a:p>
            <a:pPr lvl="1"/>
            <a:r>
              <a:rPr lang="en-US" dirty="0">
                <a:latin typeface="Consolas" pitchFamily="49" charset="0"/>
                <a:cs typeface="Consolas" pitchFamily="49" charset="0"/>
              </a:rPr>
              <a:t>#</a:t>
            </a:r>
            <a:r>
              <a:rPr lang="en-US" dirty="0" smtClean="0">
                <a:latin typeface="Consolas" pitchFamily="49" charset="0"/>
                <a:cs typeface="Consolas" pitchFamily="49" charset="0"/>
              </a:rPr>
              <a:t>769c54;</a:t>
            </a:r>
            <a:endParaRPr lang="en-US" dirty="0">
              <a:latin typeface="Consolas" pitchFamily="49" charset="0"/>
              <a:cs typeface="Consolas" pitchFamily="49" charset="0"/>
            </a:endParaRPr>
          </a:p>
          <a:p>
            <a:pPr lvl="1"/>
            <a:endParaRPr lang="en-US" dirty="0">
              <a:latin typeface="Consolas" pitchFamily="49" charset="0"/>
              <a:cs typeface="Consolas" pitchFamily="49" charset="0"/>
            </a:endParaRPr>
          </a:p>
          <a:p>
            <a:r>
              <a:rPr lang="en-US" dirty="0" smtClean="0">
                <a:cs typeface="Consolas" pitchFamily="49" charset="0"/>
              </a:rPr>
              <a:t>Alpha Channel (transparency) in </a:t>
            </a:r>
            <a:r>
              <a:rPr lang="en-US" dirty="0" smtClean="0">
                <a:cs typeface="Consolas" pitchFamily="49" charset="0"/>
              </a:rPr>
              <a:t>CSS3</a:t>
            </a:r>
          </a:p>
          <a:p>
            <a:endParaRPr lang="en-US" dirty="0">
              <a:cs typeface="Consolas" pitchFamily="49" charset="0"/>
            </a:endParaRPr>
          </a:p>
          <a:p>
            <a:r>
              <a:rPr lang="en-US" dirty="0">
                <a:hlinkClick r:id="rId3"/>
              </a:rPr>
              <a:t>http://kuler.adobe.com</a:t>
            </a:r>
            <a:r>
              <a:rPr lang="en-US" dirty="0" smtClean="0">
                <a:hlinkClick r:id="rId3"/>
              </a:rPr>
              <a:t>/</a:t>
            </a:r>
            <a:endParaRPr lang="en-US" dirty="0" smtClean="0"/>
          </a:p>
          <a:p>
            <a:r>
              <a:rPr lang="en-US" dirty="0">
                <a:hlinkClick r:id="rId4"/>
              </a:rPr>
              <a:t>http://www.colourlovers.com</a:t>
            </a:r>
            <a:r>
              <a:rPr lang="en-US" dirty="0" smtClean="0">
                <a:hlinkClick r:id="rId4"/>
              </a:rPr>
              <a:t>/</a:t>
            </a:r>
            <a:endParaRPr lang="en-US" dirty="0" smtClean="0"/>
          </a:p>
          <a:p>
            <a:r>
              <a:rPr lang="en-US" dirty="0">
                <a:hlinkClick r:id="rId5"/>
              </a:rPr>
              <a:t>http://www.colorpicker.com/</a:t>
            </a:r>
            <a:endParaRPr lang="en-US" dirty="0" smtClean="0">
              <a:cs typeface="Consolas" pitchFamily="49" charset="0"/>
            </a:endParaRPr>
          </a:p>
          <a:p>
            <a:endParaRPr lang="en-US" dirty="0">
              <a:cs typeface="Consolas" pitchFamily="49" charset="0"/>
            </a:endParaRPr>
          </a:p>
          <a:p>
            <a:pPr lvl="1"/>
            <a:endParaRPr lang="en-US" dirty="0" smtClean="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24</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7765" y="1503979"/>
            <a:ext cx="4267200" cy="503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63911" y="6535579"/>
            <a:ext cx="2234907" cy="246221"/>
          </a:xfrm>
          <a:prstGeom prst="rect">
            <a:avLst/>
          </a:prstGeom>
          <a:noFill/>
        </p:spPr>
        <p:txBody>
          <a:bodyPr wrap="none" rtlCol="0">
            <a:spAutoFit/>
          </a:bodyPr>
          <a:lstStyle/>
          <a:p>
            <a:r>
              <a:rPr lang="en-US" sz="1000" b="0" dirty="0" smtClean="0">
                <a:solidFill>
                  <a:schemeClr val="bg1">
                    <a:lumMod val="50000"/>
                  </a:schemeClr>
                </a:solidFill>
              </a:rPr>
              <a:t>Source: </a:t>
            </a:r>
            <a:r>
              <a:rPr lang="en-US" sz="1000" b="0" dirty="0">
                <a:solidFill>
                  <a:schemeClr val="bg1">
                    <a:lumMod val="50000"/>
                  </a:schemeClr>
                </a:solidFill>
                <a:hlinkClick r:id="rId7"/>
              </a:rPr>
              <a:t>http://html-color-codes.com/</a:t>
            </a:r>
            <a:endParaRPr lang="en-US" sz="1000" b="0" dirty="0">
              <a:solidFill>
                <a:schemeClr val="bg1">
                  <a:lumMod val="50000"/>
                </a:schemeClr>
              </a:solidFill>
            </a:endParaRPr>
          </a:p>
        </p:txBody>
      </p:sp>
      <p:sp>
        <p:nvSpPr>
          <p:cNvPr id="7" name="TextBox 6"/>
          <p:cNvSpPr txBox="1"/>
          <p:nvPr/>
        </p:nvSpPr>
        <p:spPr>
          <a:xfrm>
            <a:off x="6070886" y="1185446"/>
            <a:ext cx="1620957" cy="338554"/>
          </a:xfrm>
          <a:prstGeom prst="rect">
            <a:avLst/>
          </a:prstGeom>
          <a:noFill/>
        </p:spPr>
        <p:txBody>
          <a:bodyPr wrap="none" rtlCol="0">
            <a:spAutoFit/>
          </a:bodyPr>
          <a:lstStyle/>
          <a:p>
            <a:r>
              <a:rPr lang="en-US" dirty="0" smtClean="0">
                <a:solidFill>
                  <a:schemeClr val="accent3">
                    <a:lumMod val="75000"/>
                  </a:schemeClr>
                </a:solidFill>
              </a:rPr>
              <a:t>Hex Color Map</a:t>
            </a:r>
            <a:endParaRPr lang="en-US" dirty="0">
              <a:solidFill>
                <a:schemeClr val="accent3">
                  <a:lumMod val="75000"/>
                </a:schemeClr>
              </a:solidFill>
            </a:endParaRPr>
          </a:p>
        </p:txBody>
      </p:sp>
    </p:spTree>
    <p:extLst>
      <p:ext uri="{BB962C8B-B14F-4D97-AF65-F5344CB8AC3E}">
        <p14:creationId xmlns:p14="http://schemas.microsoft.com/office/powerpoint/2010/main" val="2332421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p>
        </p:txBody>
      </p:sp>
      <p:sp>
        <p:nvSpPr>
          <p:cNvPr id="3" name="Content Placeholder 2"/>
          <p:cNvSpPr>
            <a:spLocks noGrp="1"/>
          </p:cNvSpPr>
          <p:nvPr>
            <p:ph idx="1"/>
          </p:nvPr>
        </p:nvSpPr>
        <p:spPr/>
        <p:txBody>
          <a:bodyPr/>
          <a:lstStyle/>
          <a:p>
            <a:r>
              <a:rPr lang="en-US" dirty="0" smtClean="0"/>
              <a:t>Before CSS was commonly supported, the only way websites could create complex layouts was by abusing the table element</a:t>
            </a:r>
          </a:p>
          <a:p>
            <a:r>
              <a:rPr lang="en-US" dirty="0" smtClean="0"/>
              <a:t>As a result, many legacy websites and content management systems make heavy use of tables for layout purposes</a:t>
            </a:r>
          </a:p>
          <a:p>
            <a:r>
              <a:rPr lang="en-US" dirty="0" smtClean="0"/>
              <a:t>Why Not Tables?</a:t>
            </a:r>
          </a:p>
          <a:p>
            <a:pPr lvl="1">
              <a:buFont typeface="+mj-lt"/>
              <a:buAutoNum type="arabicPeriod"/>
            </a:pPr>
            <a:r>
              <a:rPr lang="en-US" b="1" dirty="0"/>
              <a:t>Tables are usually more bytes of </a:t>
            </a:r>
            <a:r>
              <a:rPr lang="en-US" b="1" dirty="0" smtClean="0"/>
              <a:t>markup</a:t>
            </a:r>
            <a:r>
              <a:rPr lang="en-US" b="1" dirty="0"/>
              <a:t> </a:t>
            </a:r>
            <a:r>
              <a:rPr lang="en-US" dirty="0" smtClean="0">
                <a:solidFill>
                  <a:schemeClr val="tx1">
                    <a:lumMod val="50000"/>
                    <a:lumOff val="50000"/>
                  </a:schemeClr>
                </a:solidFill>
              </a:rPr>
              <a:t>(Longer </a:t>
            </a:r>
            <a:r>
              <a:rPr lang="en-US" dirty="0">
                <a:solidFill>
                  <a:schemeClr val="tx1">
                    <a:lumMod val="50000"/>
                    <a:lumOff val="50000"/>
                  </a:schemeClr>
                </a:solidFill>
              </a:rPr>
              <a:t>to download, and more bytes of traffic for the </a:t>
            </a:r>
            <a:r>
              <a:rPr lang="en-US" dirty="0" smtClean="0">
                <a:solidFill>
                  <a:schemeClr val="tx1">
                    <a:lumMod val="50000"/>
                    <a:lumOff val="50000"/>
                  </a:schemeClr>
                </a:solidFill>
              </a:rPr>
              <a:t>host)</a:t>
            </a:r>
            <a:endParaRPr lang="en-US" dirty="0">
              <a:solidFill>
                <a:schemeClr val="tx1">
                  <a:lumMod val="50000"/>
                  <a:lumOff val="50000"/>
                </a:schemeClr>
              </a:solidFill>
            </a:endParaRPr>
          </a:p>
          <a:p>
            <a:pPr lvl="1">
              <a:buFont typeface="+mj-lt"/>
              <a:buAutoNum type="arabicPeriod"/>
            </a:pPr>
            <a:r>
              <a:rPr lang="en-US" b="1" dirty="0"/>
              <a:t>Tables usually prevent incremental </a:t>
            </a:r>
            <a:r>
              <a:rPr lang="en-US" b="1" dirty="0" smtClean="0"/>
              <a:t>rendering </a:t>
            </a:r>
            <a:r>
              <a:rPr lang="en-US" dirty="0">
                <a:solidFill>
                  <a:schemeClr val="tx1">
                    <a:lumMod val="50000"/>
                    <a:lumOff val="50000"/>
                  </a:schemeClr>
                </a:solidFill>
              </a:rPr>
              <a:t>(Takes longer for the user to see anything on the </a:t>
            </a:r>
            <a:r>
              <a:rPr lang="en-US" dirty="0" smtClean="0">
                <a:solidFill>
                  <a:schemeClr val="tx1">
                    <a:lumMod val="50000"/>
                    <a:lumOff val="50000"/>
                  </a:schemeClr>
                </a:solidFill>
              </a:rPr>
              <a:t>page)</a:t>
            </a:r>
            <a:endParaRPr lang="en-US" dirty="0">
              <a:solidFill>
                <a:schemeClr val="tx1">
                  <a:lumMod val="50000"/>
                  <a:lumOff val="50000"/>
                </a:schemeClr>
              </a:solidFill>
            </a:endParaRPr>
          </a:p>
          <a:p>
            <a:pPr lvl="1">
              <a:buFont typeface="+mj-lt"/>
              <a:buAutoNum type="arabicPeriod"/>
            </a:pPr>
            <a:r>
              <a:rPr lang="en-US" b="1" dirty="0"/>
              <a:t>Tables may require you to chop single, logical images into multiple </a:t>
            </a:r>
            <a:r>
              <a:rPr lang="en-US" b="1" dirty="0" smtClean="0"/>
              <a:t>ones </a:t>
            </a:r>
            <a:r>
              <a:rPr lang="en-US" dirty="0">
                <a:solidFill>
                  <a:schemeClr val="tx1">
                    <a:lumMod val="50000"/>
                    <a:lumOff val="50000"/>
                  </a:schemeClr>
                </a:solidFill>
              </a:rPr>
              <a:t>(This makes redesigns total hell, and also increases page load time [more http requests and more total bytes</a:t>
            </a:r>
            <a:r>
              <a:rPr lang="en-US" dirty="0" smtClean="0">
                <a:solidFill>
                  <a:schemeClr val="tx1">
                    <a:lumMod val="50000"/>
                    <a:lumOff val="50000"/>
                  </a:schemeClr>
                </a:solidFill>
              </a:rPr>
              <a:t>])</a:t>
            </a:r>
            <a:endParaRPr lang="en-US" dirty="0">
              <a:solidFill>
                <a:schemeClr val="tx1">
                  <a:lumMod val="50000"/>
                  <a:lumOff val="50000"/>
                </a:schemeClr>
              </a:solidFill>
            </a:endParaRPr>
          </a:p>
          <a:p>
            <a:pPr lvl="1">
              <a:buFont typeface="+mj-lt"/>
              <a:buAutoNum type="arabicPeriod"/>
            </a:pPr>
            <a:r>
              <a:rPr lang="en-US" b="1" dirty="0"/>
              <a:t>Tables break text copying on some </a:t>
            </a:r>
            <a:r>
              <a:rPr lang="en-US" b="1" dirty="0" smtClean="0"/>
              <a:t>browsers</a:t>
            </a:r>
            <a:r>
              <a:rPr lang="en-US" dirty="0" smtClean="0"/>
              <a:t> </a:t>
            </a:r>
            <a:r>
              <a:rPr lang="en-US" dirty="0">
                <a:solidFill>
                  <a:schemeClr val="tx1">
                    <a:lumMod val="50000"/>
                    <a:lumOff val="50000"/>
                  </a:schemeClr>
                </a:solidFill>
              </a:rPr>
              <a:t>(That's annoying to the </a:t>
            </a:r>
            <a:r>
              <a:rPr lang="en-US" dirty="0" smtClean="0">
                <a:solidFill>
                  <a:schemeClr val="tx1">
                    <a:lumMod val="50000"/>
                    <a:lumOff val="50000"/>
                  </a:schemeClr>
                </a:solidFill>
              </a:rPr>
              <a:t>user)</a:t>
            </a:r>
            <a:endParaRPr lang="en-US" dirty="0">
              <a:solidFill>
                <a:schemeClr val="tx1">
                  <a:lumMod val="50000"/>
                  <a:lumOff val="50000"/>
                </a:schemeClr>
              </a:solidFill>
            </a:endParaRPr>
          </a:p>
          <a:p>
            <a:pPr lvl="1">
              <a:buFont typeface="+mj-lt"/>
              <a:buAutoNum type="arabicPeriod"/>
            </a:pPr>
            <a:r>
              <a:rPr lang="en-US" b="1" dirty="0"/>
              <a:t>Tables prevent certain layouts from working within them</a:t>
            </a:r>
            <a:r>
              <a:rPr lang="en-US" dirty="0"/>
              <a:t> </a:t>
            </a:r>
            <a:r>
              <a:rPr lang="en-US" dirty="0">
                <a:solidFill>
                  <a:schemeClr val="tx1">
                    <a:lumMod val="50000"/>
                    <a:lumOff val="50000"/>
                  </a:schemeClr>
                </a:solidFill>
              </a:rPr>
              <a:t>(like height:100% for child elements of &lt;</a:t>
            </a:r>
            <a:r>
              <a:rPr lang="en-US" dirty="0" smtClean="0">
                <a:solidFill>
                  <a:schemeClr val="tx1">
                    <a:lumMod val="50000"/>
                    <a:lumOff val="50000"/>
                  </a:schemeClr>
                </a:solidFill>
              </a:rPr>
              <a:t>td&gt;, they </a:t>
            </a:r>
            <a:r>
              <a:rPr lang="en-US" dirty="0">
                <a:solidFill>
                  <a:schemeClr val="tx1">
                    <a:lumMod val="50000"/>
                    <a:lumOff val="50000"/>
                  </a:schemeClr>
                </a:solidFill>
              </a:rPr>
              <a:t>limit what you can actually do in terms of </a:t>
            </a:r>
            <a:r>
              <a:rPr lang="en-US" dirty="0" smtClean="0">
                <a:solidFill>
                  <a:schemeClr val="tx1">
                    <a:lumMod val="50000"/>
                    <a:lumOff val="50000"/>
                  </a:schemeClr>
                </a:solidFill>
              </a:rPr>
              <a:t>layout)</a:t>
            </a:r>
            <a:endParaRPr lang="en-US" dirty="0">
              <a:solidFill>
                <a:schemeClr val="tx1">
                  <a:lumMod val="50000"/>
                  <a:lumOff val="50000"/>
                </a:schemeClr>
              </a:solidFill>
            </a:endParaRPr>
          </a:p>
          <a:p>
            <a:pPr lvl="1">
              <a:buFont typeface="+mj-lt"/>
              <a:buAutoNum type="arabicPeriod"/>
            </a:pPr>
            <a:r>
              <a:rPr lang="en-US" b="1" dirty="0"/>
              <a:t>Once you know CSS, table-based layouts usually take more time to </a:t>
            </a:r>
            <a:r>
              <a:rPr lang="en-US" b="1" dirty="0" smtClean="0"/>
              <a:t>implement</a:t>
            </a:r>
            <a:r>
              <a:rPr lang="en-US" dirty="0" smtClean="0">
                <a:solidFill>
                  <a:schemeClr val="tx1">
                    <a:lumMod val="50000"/>
                    <a:lumOff val="50000"/>
                  </a:schemeClr>
                </a:solidFill>
              </a:rPr>
              <a:t> </a:t>
            </a:r>
            <a:r>
              <a:rPr lang="en-US" dirty="0">
                <a:solidFill>
                  <a:schemeClr val="tx1">
                    <a:lumMod val="50000"/>
                    <a:lumOff val="50000"/>
                  </a:schemeClr>
                </a:solidFill>
              </a:rPr>
              <a:t>(A little effort up-front learning CSS pays off heavily in the </a:t>
            </a:r>
            <a:r>
              <a:rPr lang="en-US" dirty="0" smtClean="0">
                <a:solidFill>
                  <a:schemeClr val="tx1">
                    <a:lumMod val="50000"/>
                    <a:lumOff val="50000"/>
                  </a:schemeClr>
                </a:solidFill>
              </a:rPr>
              <a:t>end) </a:t>
            </a:r>
            <a:endParaRPr lang="en-US" dirty="0">
              <a:solidFill>
                <a:schemeClr val="tx1">
                  <a:lumMod val="50000"/>
                  <a:lumOff val="50000"/>
                </a:schemeClr>
              </a:solidFill>
            </a:endParaRPr>
          </a:p>
          <a:p>
            <a:pPr lvl="1">
              <a:buFont typeface="+mj-lt"/>
              <a:buAutoNum type="arabicPeriod"/>
            </a:pPr>
            <a:r>
              <a:rPr lang="en-US" b="1" dirty="0" smtClean="0"/>
              <a:t>Tables are semantically incorrect markup for layout </a:t>
            </a:r>
            <a:r>
              <a:rPr lang="en-US" dirty="0">
                <a:solidFill>
                  <a:schemeClr val="tx1">
                    <a:lumMod val="50000"/>
                    <a:lumOff val="50000"/>
                  </a:schemeClr>
                </a:solidFill>
              </a:rPr>
              <a:t>(They describe the presentation, not the </a:t>
            </a:r>
            <a:r>
              <a:rPr lang="en-US" dirty="0" smtClean="0">
                <a:solidFill>
                  <a:schemeClr val="tx1">
                    <a:lumMod val="50000"/>
                    <a:lumOff val="50000"/>
                  </a:schemeClr>
                </a:solidFill>
              </a:rPr>
              <a:t>content)</a:t>
            </a:r>
            <a:endParaRPr lang="en-US" dirty="0">
              <a:solidFill>
                <a:schemeClr val="tx1">
                  <a:lumMod val="50000"/>
                  <a:lumOff val="50000"/>
                </a:schemeClr>
              </a:solidFill>
            </a:endParaRPr>
          </a:p>
          <a:p>
            <a:pPr lvl="1">
              <a:buFont typeface="+mj-lt"/>
              <a:buAutoNum type="arabicPeriod"/>
            </a:pPr>
            <a:r>
              <a:rPr lang="en-US" b="1" dirty="0"/>
              <a:t>Tables make life hell for those using screen </a:t>
            </a:r>
            <a:r>
              <a:rPr lang="en-US" b="1" dirty="0" smtClean="0"/>
              <a:t>readers</a:t>
            </a:r>
            <a:r>
              <a:rPr lang="en-US" dirty="0" smtClean="0"/>
              <a:t>  (</a:t>
            </a:r>
            <a:r>
              <a:rPr lang="en-US" dirty="0">
                <a:solidFill>
                  <a:schemeClr val="tx1">
                    <a:lumMod val="50000"/>
                    <a:lumOff val="50000"/>
                  </a:schemeClr>
                </a:solidFill>
              </a:rPr>
              <a:t>Not only do you get the other benefits of CSS, you're also helping out the blind/partially-sighted. This is a Good </a:t>
            </a:r>
            <a:r>
              <a:rPr lang="en-US" dirty="0" smtClean="0">
                <a:solidFill>
                  <a:schemeClr val="tx1">
                    <a:lumMod val="50000"/>
                    <a:lumOff val="50000"/>
                  </a:schemeClr>
                </a:solidFill>
              </a:rPr>
              <a:t>Thing)</a:t>
            </a:r>
            <a:endParaRPr lang="en-US" dirty="0">
              <a:solidFill>
                <a:schemeClr val="tx1">
                  <a:lumMod val="50000"/>
                  <a:lumOff val="50000"/>
                </a:schemeClr>
              </a:solidFill>
            </a:endParaRPr>
          </a:p>
          <a:p>
            <a:pPr lvl="1">
              <a:buFont typeface="+mj-lt"/>
              <a:buAutoNum type="arabicPeriod"/>
            </a:pPr>
            <a:r>
              <a:rPr lang="en-US" b="1" dirty="0"/>
              <a:t>Tables lock you into the current design and make redesigns MUCH harder than semantic </a:t>
            </a:r>
            <a:r>
              <a:rPr lang="en-US" b="1" dirty="0" smtClean="0"/>
              <a:t>HTML+CSS</a:t>
            </a:r>
            <a:r>
              <a:rPr lang="en-US" dirty="0" smtClean="0">
                <a:solidFill>
                  <a:schemeClr val="tx1">
                    <a:lumMod val="50000"/>
                    <a:lumOff val="50000"/>
                  </a:schemeClr>
                </a:solidFill>
              </a:rPr>
              <a:t> </a:t>
            </a:r>
            <a:r>
              <a:rPr lang="en-US" dirty="0">
                <a:solidFill>
                  <a:schemeClr val="tx1">
                    <a:lumMod val="50000"/>
                    <a:lumOff val="50000"/>
                  </a:schemeClr>
                </a:solidFill>
              </a:rPr>
              <a:t>(Have you seen CSS Zen Garden</a:t>
            </a:r>
            <a:r>
              <a:rPr lang="en-US" dirty="0" smtClean="0">
                <a:solidFill>
                  <a:schemeClr val="tx1">
                    <a:lumMod val="50000"/>
                    <a:lumOff val="50000"/>
                  </a:schemeClr>
                </a:solidFill>
              </a:rPr>
              <a:t>?)</a:t>
            </a:r>
          </a:p>
          <a:p>
            <a:pPr lvl="1">
              <a:buFont typeface="+mj-lt"/>
              <a:buAutoNum type="arabicPeriod"/>
            </a:pPr>
            <a:endParaRPr lang="en-US" dirty="0">
              <a:solidFill>
                <a:schemeClr val="tx1">
                  <a:lumMod val="50000"/>
                  <a:lumOff val="50000"/>
                </a:schemeClr>
              </a:solidFill>
            </a:endParaRPr>
          </a:p>
          <a:p>
            <a:pPr marL="488950" lvl="1" indent="0">
              <a:buNone/>
            </a:pPr>
            <a:r>
              <a:rPr lang="en-US" dirty="0" smtClean="0"/>
              <a:t>Source: </a:t>
            </a:r>
            <a:r>
              <a:rPr lang="en-US" dirty="0">
                <a:hlinkClick r:id="rId2"/>
              </a:rPr>
              <a:t>http://</a:t>
            </a:r>
            <a:r>
              <a:rPr lang="en-US" dirty="0" smtClean="0">
                <a:hlinkClick r:id="rId2"/>
              </a:rPr>
              <a:t>phrogz.net/css/WhyTablesAreBadForLayout.html</a:t>
            </a:r>
            <a:endParaRPr lang="en-US" dirty="0" smtClean="0"/>
          </a:p>
          <a:p>
            <a:pPr marL="488950" lvl="1" indent="0">
              <a:buNone/>
            </a:pPr>
            <a:endParaRPr lang="en-US" dirty="0"/>
          </a:p>
          <a:p>
            <a:r>
              <a:rPr lang="en-US" dirty="0" smtClean="0"/>
              <a:t>Do use tables:</a:t>
            </a:r>
          </a:p>
          <a:p>
            <a:pPr lvl="1"/>
            <a:r>
              <a:rPr lang="en-US" dirty="0" smtClean="0"/>
              <a:t>When you are presenting tabular data</a:t>
            </a:r>
          </a:p>
          <a:p>
            <a:pPr lvl="1"/>
            <a:r>
              <a:rPr lang="en-US" dirty="0" smtClean="0"/>
              <a:t>If you need to support IE5 or earlier</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25</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1952299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vs. Block</a:t>
            </a:r>
          </a:p>
        </p:txBody>
      </p:sp>
      <p:sp>
        <p:nvSpPr>
          <p:cNvPr id="3" name="Content Placeholder 2"/>
          <p:cNvSpPr>
            <a:spLocks noGrp="1"/>
          </p:cNvSpPr>
          <p:nvPr>
            <p:ph idx="1"/>
          </p:nvPr>
        </p:nvSpPr>
        <p:spPr/>
        <p:txBody>
          <a:bodyPr/>
          <a:lstStyle/>
          <a:p>
            <a:pPr marL="0" indent="0">
              <a:buNone/>
            </a:pPr>
            <a:r>
              <a:rPr lang="en-US" dirty="0"/>
              <a:t>All HTML elements are naturally displayed in one of the following ways:</a:t>
            </a:r>
          </a:p>
          <a:p>
            <a:r>
              <a:rPr lang="en-US" sz="1600" dirty="0" err="1">
                <a:latin typeface="Consolas" pitchFamily="49" charset="0"/>
                <a:cs typeface="Consolas" pitchFamily="49" charset="0"/>
              </a:rPr>
              <a:t>display:inline</a:t>
            </a:r>
            <a:endParaRPr lang="en-US" sz="1600" dirty="0">
              <a:latin typeface="Consolas" pitchFamily="49" charset="0"/>
              <a:cs typeface="Consolas" pitchFamily="49" charset="0"/>
            </a:endParaRPr>
          </a:p>
          <a:p>
            <a:pPr lvl="1"/>
            <a:r>
              <a:rPr lang="en-US" dirty="0"/>
              <a:t>Takes up only as much width as it needs, and does not force new lines </a:t>
            </a:r>
          </a:p>
          <a:p>
            <a:pPr lvl="1"/>
            <a:r>
              <a:rPr lang="en-US" dirty="0"/>
              <a:t>Inline-display elements don’t break the flow</a:t>
            </a:r>
          </a:p>
          <a:p>
            <a:pPr lvl="1"/>
            <a:r>
              <a:rPr lang="en-US" dirty="0"/>
              <a:t>They fit in with the flow of the document</a:t>
            </a:r>
          </a:p>
          <a:p>
            <a:pPr lvl="1"/>
            <a:r>
              <a:rPr lang="en-US" dirty="0"/>
              <a:t>Examples: &lt;span&gt; &lt;a&gt; &lt;strong&gt; &lt;b&gt; &lt;</a:t>
            </a:r>
            <a:r>
              <a:rPr lang="en-US" dirty="0" err="1"/>
              <a:t>em</a:t>
            </a:r>
            <a:r>
              <a:rPr lang="en-US" dirty="0"/>
              <a:t>&gt; &lt;</a:t>
            </a:r>
            <a:r>
              <a:rPr lang="en-US" dirty="0" err="1"/>
              <a:t>img</a:t>
            </a:r>
            <a:r>
              <a:rPr lang="en-US" dirty="0"/>
              <a:t>&gt; &lt;</a:t>
            </a:r>
            <a:r>
              <a:rPr lang="en-US" dirty="0" err="1"/>
              <a:t>br</a:t>
            </a:r>
            <a:r>
              <a:rPr lang="en-US" dirty="0"/>
              <a:t>&gt; &lt;input&gt; &lt;</a:t>
            </a:r>
            <a:r>
              <a:rPr lang="en-US" dirty="0" err="1"/>
              <a:t>textarea</a:t>
            </a:r>
            <a:r>
              <a:rPr lang="en-US" dirty="0"/>
              <a:t>&gt; &lt;button&gt;</a:t>
            </a:r>
          </a:p>
          <a:p>
            <a:pPr marL="0" indent="0">
              <a:buNone/>
            </a:pPr>
            <a:endParaRPr lang="en-US" sz="1600" dirty="0" smtClean="0">
              <a:latin typeface="Consolas" pitchFamily="49" charset="0"/>
              <a:cs typeface="Consolas" pitchFamily="49" charset="0"/>
            </a:endParaRPr>
          </a:p>
          <a:p>
            <a:r>
              <a:rPr lang="en-US" sz="1600" dirty="0" err="1" smtClean="0">
                <a:latin typeface="Consolas" pitchFamily="49" charset="0"/>
                <a:cs typeface="Consolas" pitchFamily="49" charset="0"/>
              </a:rPr>
              <a:t>display:block</a:t>
            </a:r>
            <a:endParaRPr lang="en-US" sz="1600" dirty="0" smtClean="0">
              <a:latin typeface="Consolas" pitchFamily="49" charset="0"/>
              <a:cs typeface="Consolas" pitchFamily="49" charset="0"/>
            </a:endParaRPr>
          </a:p>
          <a:p>
            <a:pPr lvl="1"/>
            <a:r>
              <a:rPr lang="en-US" dirty="0" smtClean="0"/>
              <a:t>Takes </a:t>
            </a:r>
            <a:r>
              <a:rPr lang="en-US" dirty="0"/>
              <a:t>up the full width available, with a new line before and </a:t>
            </a:r>
            <a:r>
              <a:rPr lang="en-US" dirty="0" smtClean="0"/>
              <a:t>after</a:t>
            </a:r>
          </a:p>
          <a:p>
            <a:pPr lvl="1"/>
            <a:r>
              <a:rPr lang="en-US" dirty="0"/>
              <a:t>A block-display element will span the full width of the space available to it, and so will start on a new line in the flow of </a:t>
            </a:r>
            <a:r>
              <a:rPr lang="en-US" dirty="0" smtClean="0"/>
              <a:t>HTML</a:t>
            </a:r>
          </a:p>
          <a:p>
            <a:pPr lvl="1"/>
            <a:r>
              <a:rPr lang="en-US" dirty="0" smtClean="0"/>
              <a:t>The </a:t>
            </a:r>
            <a:r>
              <a:rPr lang="en-US" dirty="0"/>
              <a:t>flow will continue on a new line after the block-display </a:t>
            </a:r>
            <a:r>
              <a:rPr lang="en-US" dirty="0" smtClean="0"/>
              <a:t>element</a:t>
            </a:r>
          </a:p>
          <a:p>
            <a:pPr lvl="1"/>
            <a:r>
              <a:rPr lang="en-US" dirty="0" smtClean="0"/>
              <a:t>Examples: &lt;div&gt; &lt;h1&gt; &lt;p&gt; &lt;</a:t>
            </a:r>
            <a:r>
              <a:rPr lang="en-US" dirty="0" err="1" smtClean="0"/>
              <a:t>ul</a:t>
            </a:r>
            <a:r>
              <a:rPr lang="en-US" dirty="0" smtClean="0"/>
              <a:t>&gt; &lt;</a:t>
            </a:r>
            <a:r>
              <a:rPr lang="en-US" dirty="0" err="1" smtClean="0"/>
              <a:t>ol</a:t>
            </a:r>
            <a:r>
              <a:rPr lang="en-US" dirty="0" smtClean="0"/>
              <a:t>&gt; &lt;table&gt; &lt;pre&gt;</a:t>
            </a:r>
            <a:endParaRPr lang="en-US" dirty="0"/>
          </a:p>
          <a:p>
            <a:pPr lvl="1"/>
            <a:endParaRPr lang="en-US" dirty="0" smtClean="0"/>
          </a:p>
          <a:p>
            <a:r>
              <a:rPr lang="en-US" sz="1600" dirty="0" err="1" smtClean="0">
                <a:latin typeface="Consolas" pitchFamily="49" charset="0"/>
                <a:cs typeface="Consolas" pitchFamily="49" charset="0"/>
              </a:rPr>
              <a:t>display:none</a:t>
            </a:r>
            <a:endParaRPr lang="en-US" sz="1600" dirty="0">
              <a:latin typeface="Consolas" pitchFamily="49" charset="0"/>
              <a:cs typeface="Consolas" pitchFamily="49" charset="0"/>
            </a:endParaRPr>
          </a:p>
          <a:p>
            <a:pPr lvl="1"/>
            <a:r>
              <a:rPr lang="en-US" dirty="0" smtClean="0"/>
              <a:t>Not visible, takes up no space</a:t>
            </a:r>
          </a:p>
          <a:p>
            <a:pPr lvl="1"/>
            <a:r>
              <a:rPr lang="en-US" dirty="0" smtClean="0"/>
              <a:t>As opposed to </a:t>
            </a:r>
            <a:r>
              <a:rPr lang="en-US" dirty="0" err="1" smtClean="0">
                <a:latin typeface="Consolas" pitchFamily="49" charset="0"/>
                <a:cs typeface="Consolas" pitchFamily="49" charset="0"/>
              </a:rPr>
              <a:t>visibility:hidden</a:t>
            </a:r>
            <a:r>
              <a:rPr lang="en-US" dirty="0" smtClean="0">
                <a:latin typeface="Consolas" pitchFamily="49" charset="0"/>
                <a:cs typeface="Consolas" pitchFamily="49" charset="0"/>
              </a:rPr>
              <a:t>;</a:t>
            </a:r>
            <a:r>
              <a:rPr lang="en-US" dirty="0" smtClean="0"/>
              <a:t> that is not visible but takes up space</a:t>
            </a:r>
          </a:p>
          <a:p>
            <a:pPr lvl="1"/>
            <a:r>
              <a:rPr lang="en-US" dirty="0" smtClean="0"/>
              <a:t>Examples: &lt;meta&gt; &lt;style&gt;</a:t>
            </a:r>
          </a:p>
          <a:p>
            <a:pPr lvl="1"/>
            <a:endParaRPr lang="en-US" dirty="0"/>
          </a:p>
          <a:p>
            <a:r>
              <a:rPr lang="en-US" dirty="0" smtClean="0"/>
              <a:t>Any element can have its display property overridden</a:t>
            </a:r>
          </a:p>
          <a:p>
            <a:pPr marL="0" indent="0">
              <a:buNone/>
            </a:pPr>
            <a:endParaRPr lang="en-US" dirty="0" smtClean="0"/>
          </a:p>
          <a:p>
            <a:pPr marL="0" indent="0">
              <a:buNone/>
            </a:pPr>
            <a:r>
              <a:rPr lang="en-US" dirty="0" smtClean="0"/>
              <a:t>	Source: </a:t>
            </a:r>
            <a:r>
              <a:rPr lang="en-US" dirty="0">
                <a:hlinkClick r:id="rId2"/>
              </a:rPr>
              <a:t>http://www.webdesignfromscratch.com/html-css/css-block-and-inline/</a:t>
            </a:r>
            <a:endParaRPr lang="en-US" dirty="0" smtClean="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26</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2626809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Padding-Border-Margin</a:t>
            </a:r>
            <a:endParaRPr lang="en-US" dirty="0"/>
          </a:p>
        </p:txBody>
      </p:sp>
      <p:sp>
        <p:nvSpPr>
          <p:cNvPr id="3" name="Content Placeholder 2"/>
          <p:cNvSpPr>
            <a:spLocks noGrp="1"/>
          </p:cNvSpPr>
          <p:nvPr>
            <p:ph idx="1"/>
          </p:nvPr>
        </p:nvSpPr>
        <p:spPr>
          <a:xfrm>
            <a:off x="209550" y="6019800"/>
            <a:ext cx="9086850" cy="609600"/>
          </a:xfrm>
        </p:spPr>
        <p:txBody>
          <a:bodyPr/>
          <a:lstStyle/>
          <a:p>
            <a:r>
              <a:rPr lang="en-US" dirty="0" smtClean="0">
                <a:solidFill>
                  <a:schemeClr val="tx2"/>
                </a:solidFill>
              </a:rPr>
              <a:t>For inline elements: Width </a:t>
            </a:r>
            <a:r>
              <a:rPr lang="en-US" dirty="0">
                <a:solidFill>
                  <a:schemeClr val="tx2"/>
                </a:solidFill>
              </a:rPr>
              <a:t>and height do not </a:t>
            </a:r>
            <a:r>
              <a:rPr lang="en-US" dirty="0" smtClean="0">
                <a:solidFill>
                  <a:schemeClr val="tx2"/>
                </a:solidFill>
              </a:rPr>
              <a:t>apply, </a:t>
            </a:r>
            <a:r>
              <a:rPr lang="en-US" dirty="0">
                <a:solidFill>
                  <a:schemeClr val="tx2"/>
                </a:solidFill>
              </a:rPr>
              <a:t>while margin and  padding do not effect surrounding elements </a:t>
            </a:r>
            <a:r>
              <a:rPr lang="en-US" dirty="0" smtClean="0">
                <a:solidFill>
                  <a:schemeClr val="tx2"/>
                </a:solidFill>
              </a:rPr>
              <a:t>vertically</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27</a:t>
            </a:fld>
            <a:endParaRPr lang="en-US" dirty="0"/>
          </a:p>
        </p:txBody>
      </p:sp>
      <p:sp>
        <p:nvSpPr>
          <p:cNvPr id="6" name="TextBox 5"/>
          <p:cNvSpPr txBox="1"/>
          <p:nvPr/>
        </p:nvSpPr>
        <p:spPr>
          <a:xfrm>
            <a:off x="3214613" y="5112937"/>
            <a:ext cx="3113353" cy="261610"/>
          </a:xfrm>
          <a:prstGeom prst="rect">
            <a:avLst/>
          </a:prstGeom>
          <a:noFill/>
        </p:spPr>
        <p:txBody>
          <a:bodyPr wrap="none" rtlCol="0">
            <a:spAutoFit/>
          </a:bodyPr>
          <a:lstStyle/>
          <a:p>
            <a:r>
              <a:rPr lang="en-US" sz="1100" b="0" dirty="0" smtClean="0"/>
              <a:t>Source</a:t>
            </a:r>
            <a:r>
              <a:rPr lang="en-US" sz="1100" b="0" dirty="0"/>
              <a:t>: http://www.w3.org/TR/CSS21/box.html</a:t>
            </a:r>
          </a:p>
        </p:txBody>
      </p:sp>
      <p:pic>
        <p:nvPicPr>
          <p:cNvPr id="7" name="Picture 5" descr="Image illustrating the relationship between content, padding, borders, and marg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059" y="1643194"/>
            <a:ext cx="4609341" cy="34443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11" name="TextBox 10"/>
          <p:cNvSpPr txBox="1"/>
          <p:nvPr/>
        </p:nvSpPr>
        <p:spPr>
          <a:xfrm>
            <a:off x="3487008" y="1473917"/>
            <a:ext cx="2419252" cy="338554"/>
          </a:xfrm>
          <a:prstGeom prst="rect">
            <a:avLst/>
          </a:prstGeom>
          <a:noFill/>
        </p:spPr>
        <p:txBody>
          <a:bodyPr wrap="none" rtlCol="0">
            <a:spAutoFit/>
          </a:bodyPr>
          <a:lstStyle/>
          <a:p>
            <a:r>
              <a:rPr lang="en-US" dirty="0" smtClean="0">
                <a:solidFill>
                  <a:schemeClr val="accent3">
                    <a:lumMod val="75000"/>
                  </a:schemeClr>
                </a:solidFill>
              </a:rPr>
              <a:t>W3C Box Specification</a:t>
            </a:r>
            <a:endParaRPr lang="en-US" dirty="0">
              <a:solidFill>
                <a:schemeClr val="accent3">
                  <a:lumMod val="75000"/>
                </a:schemeClr>
              </a:solidFill>
            </a:endParaRPr>
          </a:p>
        </p:txBody>
      </p:sp>
    </p:spTree>
    <p:extLst>
      <p:ext uri="{BB962C8B-B14F-4D97-AF65-F5344CB8AC3E}">
        <p14:creationId xmlns:p14="http://schemas.microsoft.com/office/powerpoint/2010/main" val="3567558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of Measure – </a:t>
            </a:r>
            <a:r>
              <a:rPr lang="en-US" dirty="0" err="1" smtClean="0"/>
              <a:t>px</a:t>
            </a:r>
            <a:r>
              <a:rPr lang="en-US" dirty="0" smtClean="0"/>
              <a:t>, </a:t>
            </a:r>
            <a:r>
              <a:rPr lang="en-US" dirty="0" err="1" smtClean="0"/>
              <a:t>pts</a:t>
            </a:r>
            <a:r>
              <a:rPr lang="en-US" dirty="0" smtClean="0"/>
              <a:t>, ems, %</a:t>
            </a:r>
          </a:p>
        </p:txBody>
      </p:sp>
      <p:sp>
        <p:nvSpPr>
          <p:cNvPr id="3" name="Content Placeholder 2"/>
          <p:cNvSpPr>
            <a:spLocks noGrp="1"/>
          </p:cNvSpPr>
          <p:nvPr>
            <p:ph idx="1"/>
          </p:nvPr>
        </p:nvSpPr>
        <p:spPr>
          <a:xfrm>
            <a:off x="209550" y="1219200"/>
            <a:ext cx="4514850" cy="5410200"/>
          </a:xfrm>
        </p:spPr>
        <p:txBody>
          <a:bodyPr/>
          <a:lstStyle/>
          <a:p>
            <a:pPr marL="0" indent="0">
              <a:buNone/>
            </a:pPr>
            <a:r>
              <a:rPr lang="en-US" dirty="0" smtClean="0"/>
              <a:t>You </a:t>
            </a:r>
            <a:r>
              <a:rPr lang="en-US" dirty="0"/>
              <a:t>can measure CSS property values in one of two ways:</a:t>
            </a:r>
          </a:p>
          <a:p>
            <a:pPr>
              <a:buFont typeface="+mj-lt"/>
              <a:buAutoNum type="arabicPeriod"/>
            </a:pPr>
            <a:r>
              <a:rPr lang="en-US" dirty="0"/>
              <a:t>As an absolute value</a:t>
            </a:r>
          </a:p>
          <a:p>
            <a:pPr>
              <a:buFont typeface="+mj-lt"/>
              <a:buAutoNum type="arabicPeriod"/>
            </a:pPr>
            <a:r>
              <a:rPr lang="en-US" dirty="0"/>
              <a:t>As a relative </a:t>
            </a:r>
            <a:r>
              <a:rPr lang="en-US" dirty="0" smtClean="0"/>
              <a:t>value</a:t>
            </a:r>
            <a:endParaRPr lang="en-US" dirty="0"/>
          </a:p>
          <a:p>
            <a:r>
              <a:rPr lang="en-US" b="1" dirty="0"/>
              <a:t>Absolute values</a:t>
            </a:r>
            <a:r>
              <a:rPr lang="en-US" dirty="0"/>
              <a:t> have a fixed, specific value. They let you, the page creator, be exact in your measurements and control the display of your Web pages.</a:t>
            </a:r>
          </a:p>
          <a:p>
            <a:pPr lvl="1"/>
            <a:r>
              <a:rPr lang="en-US" dirty="0"/>
              <a:t>Example: The font size might be 14 </a:t>
            </a:r>
            <a:r>
              <a:rPr lang="en-US" dirty="0" smtClean="0"/>
              <a:t>point</a:t>
            </a:r>
            <a:endParaRPr lang="en-US" dirty="0"/>
          </a:p>
          <a:p>
            <a:pPr lvl="1"/>
            <a:r>
              <a:rPr lang="en-US" dirty="0"/>
              <a:t>When you are using absolute values always remember that the reader might be viewing your page in a different environment from what you </a:t>
            </a:r>
            <a:r>
              <a:rPr lang="en-US" dirty="0" smtClean="0"/>
              <a:t>expect</a:t>
            </a:r>
            <a:endParaRPr lang="en-US" dirty="0"/>
          </a:p>
          <a:p>
            <a:r>
              <a:rPr lang="en-US" b="1" dirty="0"/>
              <a:t>Relative values</a:t>
            </a:r>
            <a:r>
              <a:rPr lang="en-US" dirty="0"/>
              <a:t> have no fixed, specific </a:t>
            </a:r>
            <a:r>
              <a:rPr lang="en-US" dirty="0" smtClean="0"/>
              <a:t>value. </a:t>
            </a:r>
            <a:r>
              <a:rPr lang="en-US" dirty="0"/>
              <a:t>Rather, they are calculated in comparison to a current </a:t>
            </a:r>
            <a:r>
              <a:rPr lang="en-US" dirty="0" smtClean="0"/>
              <a:t>value</a:t>
            </a:r>
            <a:endParaRPr lang="en-US" dirty="0"/>
          </a:p>
          <a:p>
            <a:pPr lvl="1"/>
            <a:r>
              <a:rPr lang="en-US" dirty="0"/>
              <a:t>Example: Type size might be larger, smaller, bolder, or lighter. Indent might be specified in </a:t>
            </a:r>
            <a:r>
              <a:rPr lang="en-US" dirty="0" err="1"/>
              <a:t>em</a:t>
            </a:r>
            <a:r>
              <a:rPr lang="en-US" dirty="0"/>
              <a:t> spaces, which vary with the display size of the </a:t>
            </a:r>
            <a:r>
              <a:rPr lang="en-US" dirty="0" smtClean="0"/>
              <a:t>text</a:t>
            </a:r>
            <a:endParaRPr lang="en-US" dirty="0"/>
          </a:p>
          <a:p>
            <a:pPr lvl="1"/>
            <a:r>
              <a:rPr lang="en-US" dirty="0"/>
              <a:t>Because Web pages are viewed in so many different ways, it is often a good idea to use relative </a:t>
            </a:r>
            <a:r>
              <a:rPr lang="en-US" dirty="0" smtClean="0"/>
              <a:t>values</a:t>
            </a:r>
          </a:p>
          <a:p>
            <a:pPr lvl="1"/>
            <a:r>
              <a:rPr lang="en-US" dirty="0" smtClean="0"/>
              <a:t>It </a:t>
            </a:r>
            <a:r>
              <a:rPr lang="en-US" dirty="0"/>
              <a:t>gives you less absolute control but it often creates a better experience for your readers and lets your page flow </a:t>
            </a:r>
            <a:r>
              <a:rPr lang="en-US" dirty="0" smtClean="0"/>
              <a:t>dynamically</a:t>
            </a:r>
          </a:p>
          <a:p>
            <a:pPr marL="0" indent="0">
              <a:buNone/>
            </a:pPr>
            <a:r>
              <a:rPr lang="en-US" dirty="0" smtClean="0"/>
              <a:t>Source: </a:t>
            </a:r>
            <a:r>
              <a:rPr lang="en-US" dirty="0" smtClean="0">
                <a:hlinkClick r:id="rId2"/>
              </a:rPr>
              <a:t>http</a:t>
            </a:r>
            <a:r>
              <a:rPr lang="en-US" dirty="0">
                <a:hlinkClick r:id="rId2"/>
              </a:rPr>
              <a:t>://www.devx.com/projectcool/Article/19850</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28</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graphicFrame>
        <p:nvGraphicFramePr>
          <p:cNvPr id="9" name="Table 8"/>
          <p:cNvGraphicFramePr>
            <a:graphicFrameLocks noGrp="1"/>
          </p:cNvGraphicFramePr>
          <p:nvPr>
            <p:extLst>
              <p:ext uri="{D42A27DB-BD31-4B8C-83A1-F6EECF244321}">
                <p14:modId xmlns:p14="http://schemas.microsoft.com/office/powerpoint/2010/main" val="3796537534"/>
              </p:ext>
            </p:extLst>
          </p:nvPr>
        </p:nvGraphicFramePr>
        <p:xfrm>
          <a:off x="5114019" y="1447800"/>
          <a:ext cx="3725182" cy="2127759"/>
        </p:xfrm>
        <a:graphic>
          <a:graphicData uri="http://schemas.openxmlformats.org/drawingml/2006/table">
            <a:tbl>
              <a:tblPr firstRow="1" bandCol="1">
                <a:tableStyleId>{7DF18680-E054-41AD-8BC1-D1AEF772440D}</a:tableStyleId>
              </a:tblPr>
              <a:tblGrid>
                <a:gridCol w="1058181"/>
                <a:gridCol w="609600"/>
                <a:gridCol w="2057401"/>
              </a:tblGrid>
              <a:tr h="0">
                <a:tc>
                  <a:txBody>
                    <a:bodyPr/>
                    <a:lstStyle/>
                    <a:p>
                      <a:r>
                        <a:rPr lang="en-US" sz="1000" dirty="0">
                          <a:effectLst/>
                        </a:rPr>
                        <a:t>unit</a:t>
                      </a:r>
                      <a:endParaRPr lang="en-US" sz="1000" dirty="0">
                        <a:effectLst/>
                        <a:latin typeface="Arial"/>
                      </a:endParaRPr>
                    </a:p>
                  </a:txBody>
                  <a:tcPr marL="47625" marR="47625" marT="47625" marB="47625"/>
                </a:tc>
                <a:tc>
                  <a:txBody>
                    <a:bodyPr/>
                    <a:lstStyle/>
                    <a:p>
                      <a:r>
                        <a:rPr lang="en-US" sz="1000" dirty="0" smtClean="0">
                          <a:effectLst/>
                        </a:rPr>
                        <a:t>abbrev</a:t>
                      </a:r>
                      <a:endParaRPr lang="en-US" sz="1000" dirty="0">
                        <a:effectLst/>
                        <a:latin typeface="Arial"/>
                      </a:endParaRPr>
                    </a:p>
                  </a:txBody>
                  <a:tcPr marL="47625" marR="47625" marT="47625" marB="47625"/>
                </a:tc>
                <a:tc>
                  <a:txBody>
                    <a:bodyPr/>
                    <a:lstStyle/>
                    <a:p>
                      <a:r>
                        <a:rPr lang="en-US" sz="1000" dirty="0">
                          <a:effectLst/>
                        </a:rPr>
                        <a:t>example</a:t>
                      </a:r>
                      <a:endParaRPr lang="en-US" sz="1000" dirty="0">
                        <a:effectLst/>
                        <a:latin typeface="Arial"/>
                      </a:endParaRPr>
                    </a:p>
                  </a:txBody>
                  <a:tcPr marL="47625" marR="47625" marT="47625" marB="47625"/>
                </a:tc>
              </a:tr>
              <a:tr h="617470">
                <a:tc>
                  <a:txBody>
                    <a:bodyPr/>
                    <a:lstStyle/>
                    <a:p>
                      <a:r>
                        <a:rPr lang="en-US" sz="1050" b="1" dirty="0" smtClean="0">
                          <a:effectLst/>
                        </a:rPr>
                        <a:t>points</a:t>
                      </a:r>
                      <a:endParaRPr lang="en-US" sz="1050" b="1" dirty="0">
                        <a:effectLst/>
                        <a:latin typeface="Arial"/>
                      </a:endParaRPr>
                    </a:p>
                  </a:txBody>
                  <a:tcPr marL="47625" marR="47625" marT="47625" marB="47625"/>
                </a:tc>
                <a:tc>
                  <a:txBody>
                    <a:bodyPr/>
                    <a:lstStyle/>
                    <a:p>
                      <a:r>
                        <a:rPr lang="en-US" sz="1050" b="1" dirty="0" err="1">
                          <a:effectLst/>
                        </a:rPr>
                        <a:t>pt</a:t>
                      </a:r>
                      <a:endParaRPr lang="en-US" sz="1050" b="1" dirty="0">
                        <a:effectLst/>
                        <a:latin typeface="Arial"/>
                      </a:endParaRPr>
                    </a:p>
                  </a:txBody>
                  <a:tcPr marL="47625" marR="47625" marT="47625" marB="47625"/>
                </a:tc>
                <a:tc>
                  <a:txBody>
                    <a:bodyPr/>
                    <a:lstStyle/>
                    <a:p>
                      <a:r>
                        <a:rPr lang="en-US" sz="1000" dirty="0">
                          <a:effectLst/>
                        </a:rPr>
                        <a:t>font-size: 12pt</a:t>
                      </a:r>
                      <a:br>
                        <a:rPr lang="en-US" sz="1000" dirty="0">
                          <a:effectLst/>
                        </a:rPr>
                      </a:br>
                      <a:r>
                        <a:rPr lang="en-US" sz="1000" dirty="0">
                          <a:effectLst/>
                        </a:rPr>
                        <a:t>There are 72 points to an inch, 12 points to a pica.</a:t>
                      </a:r>
                      <a:endParaRPr lang="en-US" sz="1000" dirty="0">
                        <a:effectLst/>
                        <a:latin typeface="Arial"/>
                      </a:endParaRPr>
                    </a:p>
                  </a:txBody>
                  <a:tcPr marL="47625" marR="47625" marT="47625" marB="47625"/>
                </a:tc>
              </a:tr>
              <a:tr h="519689">
                <a:tc>
                  <a:txBody>
                    <a:bodyPr/>
                    <a:lstStyle/>
                    <a:p>
                      <a:r>
                        <a:rPr lang="en-US" sz="1000">
                          <a:effectLst/>
                        </a:rPr>
                        <a:t>picas</a:t>
                      </a:r>
                      <a:endParaRPr lang="en-US" sz="1000">
                        <a:effectLst/>
                        <a:latin typeface="Arial"/>
                      </a:endParaRPr>
                    </a:p>
                  </a:txBody>
                  <a:tcPr marL="47625" marR="47625" marT="47625" marB="47625"/>
                </a:tc>
                <a:tc>
                  <a:txBody>
                    <a:bodyPr/>
                    <a:lstStyle/>
                    <a:p>
                      <a:r>
                        <a:rPr lang="en-US" sz="1000">
                          <a:effectLst/>
                        </a:rPr>
                        <a:t>pc</a:t>
                      </a:r>
                      <a:endParaRPr lang="en-US" sz="1000">
                        <a:effectLst/>
                        <a:latin typeface="Arial"/>
                      </a:endParaRPr>
                    </a:p>
                  </a:txBody>
                  <a:tcPr marL="47625" marR="47625" marT="47625" marB="47625"/>
                </a:tc>
                <a:tc>
                  <a:txBody>
                    <a:bodyPr/>
                    <a:lstStyle/>
                    <a:p>
                      <a:r>
                        <a:rPr lang="en-US" sz="1000" dirty="0">
                          <a:effectLst/>
                        </a:rPr>
                        <a:t>text-indent: 2pc</a:t>
                      </a:r>
                      <a:br>
                        <a:rPr lang="en-US" sz="1000" dirty="0">
                          <a:effectLst/>
                        </a:rPr>
                      </a:br>
                      <a:r>
                        <a:rPr lang="en-US" sz="1000" dirty="0">
                          <a:effectLst/>
                        </a:rPr>
                        <a:t>There are 6 picas to an inch.</a:t>
                      </a:r>
                      <a:endParaRPr lang="en-US" sz="1000" dirty="0">
                        <a:effectLst/>
                        <a:latin typeface="Arial"/>
                      </a:endParaRPr>
                    </a:p>
                  </a:txBody>
                  <a:tcPr marL="47625" marR="47625" marT="47625" marB="47625"/>
                </a:tc>
              </a:tr>
              <a:tr h="209170">
                <a:tc>
                  <a:txBody>
                    <a:bodyPr/>
                    <a:lstStyle/>
                    <a:p>
                      <a:r>
                        <a:rPr lang="en-US" sz="1000">
                          <a:effectLst/>
                        </a:rPr>
                        <a:t>centimeters</a:t>
                      </a:r>
                      <a:endParaRPr lang="en-US" sz="1000">
                        <a:effectLst/>
                        <a:latin typeface="Arial"/>
                      </a:endParaRPr>
                    </a:p>
                  </a:txBody>
                  <a:tcPr marL="47625" marR="47625" marT="47625" marB="47625" anchor="ctr"/>
                </a:tc>
                <a:tc>
                  <a:txBody>
                    <a:bodyPr/>
                    <a:lstStyle/>
                    <a:p>
                      <a:r>
                        <a:rPr lang="en-US" sz="1000">
                          <a:effectLst/>
                        </a:rPr>
                        <a:t>cm</a:t>
                      </a:r>
                      <a:endParaRPr lang="en-US" sz="1000">
                        <a:effectLst/>
                        <a:latin typeface="Arial"/>
                      </a:endParaRPr>
                    </a:p>
                  </a:txBody>
                  <a:tcPr marL="47625" marR="47625" marT="47625" marB="47625"/>
                </a:tc>
                <a:tc>
                  <a:txBody>
                    <a:bodyPr/>
                    <a:lstStyle/>
                    <a:p>
                      <a:r>
                        <a:rPr lang="en-US" sz="1000">
                          <a:effectLst/>
                        </a:rPr>
                        <a:t>text-indent: 4cm</a:t>
                      </a:r>
                      <a:endParaRPr lang="en-US" sz="1000">
                        <a:effectLst/>
                        <a:latin typeface="Arial"/>
                      </a:endParaRPr>
                    </a:p>
                  </a:txBody>
                  <a:tcPr marL="47625" marR="47625" marT="47625" marB="47625"/>
                </a:tc>
              </a:tr>
              <a:tr h="209170">
                <a:tc>
                  <a:txBody>
                    <a:bodyPr/>
                    <a:lstStyle/>
                    <a:p>
                      <a:r>
                        <a:rPr lang="en-US" sz="1000">
                          <a:effectLst/>
                        </a:rPr>
                        <a:t>inches</a:t>
                      </a:r>
                      <a:endParaRPr lang="en-US" sz="1000">
                        <a:effectLst/>
                        <a:latin typeface="Arial"/>
                      </a:endParaRPr>
                    </a:p>
                  </a:txBody>
                  <a:tcPr marL="47625" marR="47625" marT="47625" marB="47625" anchor="ctr"/>
                </a:tc>
                <a:tc>
                  <a:txBody>
                    <a:bodyPr/>
                    <a:lstStyle/>
                    <a:p>
                      <a:r>
                        <a:rPr lang="en-US" sz="1000">
                          <a:effectLst/>
                        </a:rPr>
                        <a:t>in</a:t>
                      </a:r>
                      <a:endParaRPr lang="en-US" sz="1000">
                        <a:effectLst/>
                        <a:latin typeface="Arial"/>
                      </a:endParaRPr>
                    </a:p>
                  </a:txBody>
                  <a:tcPr marL="47625" marR="47625" marT="47625" marB="47625"/>
                </a:tc>
                <a:tc>
                  <a:txBody>
                    <a:bodyPr/>
                    <a:lstStyle/>
                    <a:p>
                      <a:r>
                        <a:rPr lang="en-US" sz="1000" dirty="0">
                          <a:effectLst/>
                        </a:rPr>
                        <a:t>text-indent: 1in</a:t>
                      </a:r>
                      <a:endParaRPr lang="en-US" sz="1000" dirty="0">
                        <a:effectLst/>
                        <a:latin typeface="Arial"/>
                      </a:endParaRPr>
                    </a:p>
                  </a:txBody>
                  <a:tcPr marL="47625" marR="47625" marT="47625" marB="47625"/>
                </a:tc>
              </a:tr>
              <a:tr h="209170">
                <a:tc>
                  <a:txBody>
                    <a:bodyPr/>
                    <a:lstStyle/>
                    <a:p>
                      <a:r>
                        <a:rPr lang="en-US" sz="1000" dirty="0">
                          <a:effectLst/>
                        </a:rPr>
                        <a:t>millimeters</a:t>
                      </a:r>
                      <a:endParaRPr lang="en-US" sz="1000" dirty="0">
                        <a:effectLst/>
                        <a:latin typeface="Arial"/>
                      </a:endParaRPr>
                    </a:p>
                  </a:txBody>
                  <a:tcPr marL="47625" marR="47625" marT="47625" marB="47625" anchor="ctr"/>
                </a:tc>
                <a:tc>
                  <a:txBody>
                    <a:bodyPr/>
                    <a:lstStyle/>
                    <a:p>
                      <a:r>
                        <a:rPr lang="en-US" sz="1000">
                          <a:effectLst/>
                        </a:rPr>
                        <a:t>mm</a:t>
                      </a:r>
                      <a:endParaRPr lang="en-US" sz="1000">
                        <a:effectLst/>
                        <a:latin typeface="Arial"/>
                      </a:endParaRPr>
                    </a:p>
                  </a:txBody>
                  <a:tcPr marL="47625" marR="47625" marT="47625" marB="47625"/>
                </a:tc>
                <a:tc>
                  <a:txBody>
                    <a:bodyPr/>
                    <a:lstStyle/>
                    <a:p>
                      <a:r>
                        <a:rPr lang="en-US" sz="1000" dirty="0">
                          <a:effectLst/>
                        </a:rPr>
                        <a:t>text-indent: 8cm</a:t>
                      </a:r>
                      <a:endParaRPr lang="en-US" sz="1000" dirty="0">
                        <a:effectLst/>
                        <a:latin typeface="Arial"/>
                      </a:endParaRPr>
                    </a:p>
                  </a:txBody>
                  <a:tcPr marL="47625" marR="47625" marT="47625" marB="47625"/>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30360591"/>
              </p:ext>
            </p:extLst>
          </p:nvPr>
        </p:nvGraphicFramePr>
        <p:xfrm>
          <a:off x="5114018" y="4089057"/>
          <a:ext cx="3725182" cy="2631783"/>
        </p:xfrm>
        <a:graphic>
          <a:graphicData uri="http://schemas.openxmlformats.org/drawingml/2006/table">
            <a:tbl>
              <a:tblPr firstRow="1" bandCol="1">
                <a:tableStyleId>{7DF18680-E054-41AD-8BC1-D1AEF772440D}</a:tableStyleId>
              </a:tblPr>
              <a:tblGrid>
                <a:gridCol w="1058182"/>
                <a:gridCol w="609600"/>
                <a:gridCol w="2057400"/>
              </a:tblGrid>
              <a:tr h="245560">
                <a:tc>
                  <a:txBody>
                    <a:bodyPr/>
                    <a:lstStyle/>
                    <a:p>
                      <a:pPr marL="0" algn="l" defTabSz="914400" rtl="0" eaLnBrk="1" latinLnBrk="0" hangingPunct="1"/>
                      <a:r>
                        <a:rPr lang="en-US" sz="1000" kern="1200" dirty="0">
                          <a:effectLst/>
                        </a:rPr>
                        <a:t>unit</a:t>
                      </a:r>
                      <a:endParaRPr lang="en-US" sz="1000" kern="1200" dirty="0">
                        <a:solidFill>
                          <a:schemeClr val="dk1"/>
                        </a:solidFill>
                        <a:effectLst/>
                        <a:latin typeface="+mn-lt"/>
                        <a:ea typeface="+mn-ea"/>
                        <a:cs typeface="+mn-cs"/>
                      </a:endParaRPr>
                    </a:p>
                  </a:txBody>
                  <a:tcPr marL="47625" marR="47625" marT="47625" marB="47625"/>
                </a:tc>
                <a:tc>
                  <a:txBody>
                    <a:bodyPr/>
                    <a:lstStyle/>
                    <a:p>
                      <a:pPr marL="0" algn="l" defTabSz="914400" rtl="0" eaLnBrk="1" latinLnBrk="0" hangingPunct="1"/>
                      <a:r>
                        <a:rPr lang="en-US" sz="1000" kern="1200" dirty="0" smtClean="0">
                          <a:effectLst/>
                        </a:rPr>
                        <a:t>abbrev</a:t>
                      </a:r>
                      <a:endParaRPr lang="en-US" sz="1000" kern="1200" dirty="0">
                        <a:solidFill>
                          <a:schemeClr val="dk1"/>
                        </a:solidFill>
                        <a:effectLst/>
                        <a:latin typeface="+mn-lt"/>
                        <a:ea typeface="+mn-ea"/>
                        <a:cs typeface="+mn-cs"/>
                      </a:endParaRPr>
                    </a:p>
                  </a:txBody>
                  <a:tcPr marL="47625" marR="47625" marT="47625" marB="47625"/>
                </a:tc>
                <a:tc>
                  <a:txBody>
                    <a:bodyPr/>
                    <a:lstStyle/>
                    <a:p>
                      <a:r>
                        <a:rPr lang="en-US" sz="1000" dirty="0">
                          <a:effectLst/>
                        </a:rPr>
                        <a:t>example</a:t>
                      </a:r>
                      <a:endParaRPr lang="en-US" sz="1000" dirty="0">
                        <a:effectLst/>
                        <a:latin typeface="Arial"/>
                      </a:endParaRPr>
                    </a:p>
                  </a:txBody>
                  <a:tcPr marL="47625" marR="47625" marT="47625" marB="47625"/>
                </a:tc>
              </a:tr>
              <a:tr h="902043">
                <a:tc>
                  <a:txBody>
                    <a:bodyPr/>
                    <a:lstStyle/>
                    <a:p>
                      <a:pPr marL="0" algn="l" defTabSz="914400" rtl="0" eaLnBrk="1" latinLnBrk="0" hangingPunct="1"/>
                      <a:r>
                        <a:rPr lang="en-US" sz="1050" b="1" kern="1200" dirty="0" smtClean="0">
                          <a:effectLst/>
                        </a:rPr>
                        <a:t>pixels</a:t>
                      </a:r>
                      <a:endParaRPr lang="en-US" sz="1050" b="1" kern="1200" dirty="0">
                        <a:solidFill>
                          <a:schemeClr val="dk1"/>
                        </a:solidFill>
                        <a:effectLst/>
                        <a:latin typeface="+mn-lt"/>
                        <a:ea typeface="+mn-ea"/>
                        <a:cs typeface="+mn-cs"/>
                      </a:endParaRPr>
                    </a:p>
                  </a:txBody>
                  <a:tcPr marL="47625" marR="47625" marT="47625" marB="47625"/>
                </a:tc>
                <a:tc>
                  <a:txBody>
                    <a:bodyPr/>
                    <a:lstStyle/>
                    <a:p>
                      <a:pPr marL="0" algn="l" defTabSz="914400" rtl="0" eaLnBrk="1" latinLnBrk="0" hangingPunct="1"/>
                      <a:r>
                        <a:rPr lang="en-US" sz="1050" b="1" kern="1200" dirty="0" err="1">
                          <a:effectLst/>
                        </a:rPr>
                        <a:t>px</a:t>
                      </a:r>
                      <a:endParaRPr lang="en-US" sz="1050" b="1" kern="1200" dirty="0">
                        <a:solidFill>
                          <a:schemeClr val="dk1"/>
                        </a:solidFill>
                        <a:effectLst/>
                        <a:latin typeface="+mn-lt"/>
                        <a:ea typeface="+mn-ea"/>
                        <a:cs typeface="+mn-cs"/>
                      </a:endParaRPr>
                    </a:p>
                  </a:txBody>
                  <a:tcPr marL="47625" marR="47625" marT="47625" marB="47625"/>
                </a:tc>
                <a:tc>
                  <a:txBody>
                    <a:bodyPr/>
                    <a:lstStyle/>
                    <a:p>
                      <a:r>
                        <a:rPr lang="en-US" sz="1000" dirty="0">
                          <a:effectLst/>
                        </a:rPr>
                        <a:t>text-indent: 30px</a:t>
                      </a:r>
                      <a:br>
                        <a:rPr lang="en-US" sz="1000" dirty="0">
                          <a:effectLst/>
                        </a:rPr>
                      </a:br>
                      <a:r>
                        <a:rPr lang="en-US" sz="1000" dirty="0">
                          <a:effectLst/>
                        </a:rPr>
                        <a:t>A pixel is one picture element on the display monitor; there are typically between 72 and 90 pixels/inch.</a:t>
                      </a:r>
                      <a:endParaRPr lang="en-US" sz="1000" dirty="0">
                        <a:effectLst/>
                        <a:latin typeface="Arial"/>
                      </a:endParaRPr>
                    </a:p>
                  </a:txBody>
                  <a:tcPr marL="47625" marR="47625" marT="47625" marB="47625"/>
                </a:tc>
              </a:tr>
              <a:tr h="762000">
                <a:tc>
                  <a:txBody>
                    <a:bodyPr/>
                    <a:lstStyle/>
                    <a:p>
                      <a:r>
                        <a:rPr lang="en-US" sz="1050" b="1" dirty="0" err="1">
                          <a:effectLst/>
                        </a:rPr>
                        <a:t>em</a:t>
                      </a:r>
                      <a:r>
                        <a:rPr lang="en-US" sz="1050" b="1" dirty="0">
                          <a:effectLst/>
                        </a:rPr>
                        <a:t> space</a:t>
                      </a:r>
                      <a:endParaRPr lang="en-US" sz="1050" b="1" dirty="0">
                        <a:effectLst/>
                        <a:latin typeface="Arial"/>
                      </a:endParaRPr>
                    </a:p>
                  </a:txBody>
                  <a:tcPr marL="47625" marR="47625" marT="47625" marB="47625"/>
                </a:tc>
                <a:tc>
                  <a:txBody>
                    <a:bodyPr/>
                    <a:lstStyle/>
                    <a:p>
                      <a:r>
                        <a:rPr lang="en-US" sz="1050" b="1" dirty="0" err="1">
                          <a:effectLst/>
                        </a:rPr>
                        <a:t>em</a:t>
                      </a:r>
                      <a:endParaRPr lang="en-US" sz="1050" b="1" dirty="0">
                        <a:effectLst/>
                        <a:latin typeface="Arial"/>
                      </a:endParaRPr>
                    </a:p>
                  </a:txBody>
                  <a:tcPr marL="47625" marR="47625" marT="47625" marB="47625"/>
                </a:tc>
                <a:tc>
                  <a:txBody>
                    <a:bodyPr/>
                    <a:lstStyle/>
                    <a:p>
                      <a:r>
                        <a:rPr lang="en-US" sz="1000" dirty="0">
                          <a:effectLst/>
                        </a:rPr>
                        <a:t>text-indent: 4em</a:t>
                      </a:r>
                      <a:br>
                        <a:rPr lang="en-US" sz="1000" dirty="0">
                          <a:effectLst/>
                        </a:rPr>
                      </a:br>
                      <a:r>
                        <a:rPr lang="en-US" sz="1000" dirty="0">
                          <a:effectLst/>
                        </a:rPr>
                        <a:t>An </a:t>
                      </a:r>
                      <a:r>
                        <a:rPr lang="en-US" sz="1000" dirty="0" err="1">
                          <a:effectLst/>
                        </a:rPr>
                        <a:t>em</a:t>
                      </a:r>
                      <a:r>
                        <a:rPr lang="en-US" sz="1000" dirty="0">
                          <a:effectLst/>
                        </a:rPr>
                        <a:t> space is the width and height of the capital letter M in the current font size and design.</a:t>
                      </a:r>
                      <a:endParaRPr lang="en-US" sz="1000" dirty="0">
                        <a:effectLst/>
                        <a:latin typeface="Arial"/>
                      </a:endParaRPr>
                    </a:p>
                  </a:txBody>
                  <a:tcPr marL="47625" marR="47625" marT="47625" marB="47625"/>
                </a:tc>
              </a:tr>
              <a:tr h="304800">
                <a:tc>
                  <a:txBody>
                    <a:bodyPr/>
                    <a:lstStyle/>
                    <a:p>
                      <a:r>
                        <a:rPr lang="en-US" sz="1000" dirty="0">
                          <a:effectLst/>
                        </a:rPr>
                        <a:t>x space</a:t>
                      </a:r>
                      <a:endParaRPr lang="en-US" sz="1000" dirty="0">
                        <a:effectLst/>
                        <a:latin typeface="Arial"/>
                      </a:endParaRPr>
                    </a:p>
                  </a:txBody>
                  <a:tcPr marL="47625" marR="47625" marT="47625" marB="47625"/>
                </a:tc>
                <a:tc>
                  <a:txBody>
                    <a:bodyPr/>
                    <a:lstStyle/>
                    <a:p>
                      <a:r>
                        <a:rPr lang="en-US" sz="1000">
                          <a:effectLst/>
                        </a:rPr>
                        <a:t>ex</a:t>
                      </a:r>
                      <a:endParaRPr lang="en-US" sz="1000">
                        <a:effectLst/>
                        <a:latin typeface="Arial"/>
                      </a:endParaRPr>
                    </a:p>
                  </a:txBody>
                  <a:tcPr marL="47625" marR="47625" marT="47625" marB="47625"/>
                </a:tc>
                <a:tc>
                  <a:txBody>
                    <a:bodyPr/>
                    <a:lstStyle/>
                    <a:p>
                      <a:r>
                        <a:rPr lang="en-US" sz="1000" dirty="0">
                          <a:effectLst/>
                        </a:rPr>
                        <a:t>line-height: </a:t>
                      </a:r>
                      <a:r>
                        <a:rPr lang="en-US" sz="1000" dirty="0" smtClean="0">
                          <a:effectLst/>
                        </a:rPr>
                        <a:t>3ex</a:t>
                      </a:r>
                      <a:endParaRPr lang="en-US" sz="1000" dirty="0">
                        <a:effectLst/>
                        <a:latin typeface="Arial"/>
                      </a:endParaRPr>
                    </a:p>
                  </a:txBody>
                  <a:tcPr marL="47625" marR="47625" marT="47625" marB="47625"/>
                </a:tc>
              </a:tr>
              <a:tr h="0">
                <a:tc>
                  <a:txBody>
                    <a:bodyPr/>
                    <a:lstStyle/>
                    <a:p>
                      <a:r>
                        <a:rPr lang="en-US" sz="1050" b="1" dirty="0">
                          <a:effectLst/>
                        </a:rPr>
                        <a:t>percentage of</a:t>
                      </a:r>
                      <a:br>
                        <a:rPr lang="en-US" sz="1050" b="1" dirty="0">
                          <a:effectLst/>
                        </a:rPr>
                      </a:br>
                      <a:r>
                        <a:rPr lang="en-US" sz="1050" b="1" dirty="0">
                          <a:effectLst/>
                        </a:rPr>
                        <a:t>parent's value</a:t>
                      </a:r>
                      <a:endParaRPr lang="en-US" sz="1050" b="1" dirty="0">
                        <a:effectLst/>
                        <a:latin typeface="Arial"/>
                      </a:endParaRPr>
                    </a:p>
                  </a:txBody>
                  <a:tcPr marL="47625" marR="47625" marT="47625" marB="47625"/>
                </a:tc>
                <a:tc>
                  <a:txBody>
                    <a:bodyPr/>
                    <a:lstStyle/>
                    <a:p>
                      <a:r>
                        <a:rPr lang="en-US" sz="1050" b="1" dirty="0">
                          <a:effectLst/>
                        </a:rPr>
                        <a:t>XX%</a:t>
                      </a:r>
                      <a:endParaRPr lang="en-US" sz="1050" b="1" dirty="0">
                        <a:effectLst/>
                        <a:latin typeface="Arial"/>
                      </a:endParaRPr>
                    </a:p>
                  </a:txBody>
                  <a:tcPr marL="47625" marR="47625" marT="47625" marB="47625"/>
                </a:tc>
                <a:tc>
                  <a:txBody>
                    <a:bodyPr/>
                    <a:lstStyle/>
                    <a:p>
                      <a:r>
                        <a:rPr lang="en-US" sz="1000" dirty="0">
                          <a:effectLst/>
                        </a:rPr>
                        <a:t>font-size: 90%</a:t>
                      </a:r>
                      <a:endParaRPr lang="en-US" sz="1000" dirty="0">
                        <a:effectLst/>
                        <a:latin typeface="Arial"/>
                      </a:endParaRPr>
                    </a:p>
                  </a:txBody>
                  <a:tcPr marL="47625" marR="47625" marT="47625" marB="47625"/>
                </a:tc>
              </a:tr>
            </a:tbl>
          </a:graphicData>
        </a:graphic>
      </p:graphicFrame>
      <p:sp>
        <p:nvSpPr>
          <p:cNvPr id="14" name="TextBox 13"/>
          <p:cNvSpPr txBox="1"/>
          <p:nvPr/>
        </p:nvSpPr>
        <p:spPr>
          <a:xfrm>
            <a:off x="5257800" y="1140023"/>
            <a:ext cx="1446230" cy="307777"/>
          </a:xfrm>
          <a:prstGeom prst="rect">
            <a:avLst/>
          </a:prstGeom>
          <a:noFill/>
        </p:spPr>
        <p:txBody>
          <a:bodyPr wrap="none" rtlCol="0">
            <a:spAutoFit/>
          </a:bodyPr>
          <a:lstStyle/>
          <a:p>
            <a:r>
              <a:rPr lang="en-US" sz="1400" dirty="0" smtClean="0">
                <a:solidFill>
                  <a:schemeClr val="accent3">
                    <a:lumMod val="75000"/>
                  </a:schemeClr>
                </a:solidFill>
              </a:rPr>
              <a:t>Absolute Units</a:t>
            </a:r>
            <a:endParaRPr lang="en-US" sz="1400" dirty="0">
              <a:solidFill>
                <a:schemeClr val="accent3">
                  <a:lumMod val="75000"/>
                </a:schemeClr>
              </a:solidFill>
            </a:endParaRPr>
          </a:p>
        </p:txBody>
      </p:sp>
      <p:sp>
        <p:nvSpPr>
          <p:cNvPr id="16" name="TextBox 15"/>
          <p:cNvSpPr txBox="1"/>
          <p:nvPr/>
        </p:nvSpPr>
        <p:spPr>
          <a:xfrm>
            <a:off x="5279571" y="3781280"/>
            <a:ext cx="1367682" cy="307777"/>
          </a:xfrm>
          <a:prstGeom prst="rect">
            <a:avLst/>
          </a:prstGeom>
          <a:noFill/>
        </p:spPr>
        <p:txBody>
          <a:bodyPr wrap="none" rtlCol="0">
            <a:spAutoFit/>
          </a:bodyPr>
          <a:lstStyle/>
          <a:p>
            <a:r>
              <a:rPr lang="en-US" sz="1400" dirty="0" smtClean="0">
                <a:solidFill>
                  <a:schemeClr val="accent3">
                    <a:lumMod val="75000"/>
                  </a:schemeClr>
                </a:solidFill>
              </a:rPr>
              <a:t>Relative Units</a:t>
            </a:r>
            <a:endParaRPr lang="en-US" sz="1400" dirty="0">
              <a:solidFill>
                <a:schemeClr val="accent3">
                  <a:lumMod val="75000"/>
                </a:schemeClr>
              </a:solidFill>
            </a:endParaRPr>
          </a:p>
        </p:txBody>
      </p:sp>
      <p:sp>
        <p:nvSpPr>
          <p:cNvPr id="6" name="TextBox 5"/>
          <p:cNvSpPr txBox="1"/>
          <p:nvPr/>
        </p:nvSpPr>
        <p:spPr>
          <a:xfrm>
            <a:off x="5987307" y="6705600"/>
            <a:ext cx="2013693" cy="246221"/>
          </a:xfrm>
          <a:prstGeom prst="rect">
            <a:avLst/>
          </a:prstGeom>
          <a:noFill/>
        </p:spPr>
        <p:txBody>
          <a:bodyPr wrap="none" rtlCol="0">
            <a:spAutoFit/>
          </a:bodyPr>
          <a:lstStyle/>
          <a:p>
            <a:r>
              <a:rPr lang="en-US" sz="1000" b="0" dirty="0" smtClean="0">
                <a:solidFill>
                  <a:schemeClr val="bg1">
                    <a:lumMod val="50000"/>
                  </a:schemeClr>
                </a:solidFill>
              </a:rPr>
              <a:t>Bold units are the most common</a:t>
            </a:r>
            <a:endParaRPr lang="en-US" sz="1000" b="0" dirty="0">
              <a:solidFill>
                <a:schemeClr val="bg1">
                  <a:lumMod val="50000"/>
                </a:schemeClr>
              </a:solidFill>
            </a:endParaRPr>
          </a:p>
        </p:txBody>
      </p:sp>
    </p:spTree>
    <p:extLst>
      <p:ext uri="{BB962C8B-B14F-4D97-AF65-F5344CB8AC3E}">
        <p14:creationId xmlns:p14="http://schemas.microsoft.com/office/powerpoint/2010/main" val="3378154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 Ab</a:t>
            </a:r>
            <a:r>
              <a:rPr lang="en-US" dirty="0"/>
              <a:t>s</a:t>
            </a:r>
            <a:r>
              <a:rPr lang="en-US" dirty="0" smtClean="0"/>
              <a:t>olute vs. Relative</a:t>
            </a:r>
          </a:p>
        </p:txBody>
      </p:sp>
      <p:sp>
        <p:nvSpPr>
          <p:cNvPr id="3" name="Content Placeholder 2"/>
          <p:cNvSpPr>
            <a:spLocks noGrp="1"/>
          </p:cNvSpPr>
          <p:nvPr>
            <p:ph idx="1"/>
          </p:nvPr>
        </p:nvSpPr>
        <p:spPr/>
        <p:txBody>
          <a:bodyPr/>
          <a:lstStyle/>
          <a:p>
            <a:pPr marL="0" indent="0">
              <a:buNone/>
            </a:pPr>
            <a:r>
              <a:rPr lang="en-US" dirty="0"/>
              <a:t>The position property (as you </a:t>
            </a:r>
            <a:r>
              <a:rPr lang="en-US" dirty="0" smtClean="0"/>
              <a:t>may </a:t>
            </a:r>
            <a:r>
              <a:rPr lang="en-US" dirty="0"/>
              <a:t>have guessed) changes how elements are positioned on your </a:t>
            </a:r>
            <a:r>
              <a:rPr lang="en-US" dirty="0" smtClean="0"/>
              <a:t>webpage</a:t>
            </a:r>
          </a:p>
          <a:p>
            <a:r>
              <a:rPr lang="en-US" sz="1600" dirty="0">
                <a:latin typeface="Consolas" pitchFamily="49" charset="0"/>
                <a:cs typeface="Consolas" pitchFamily="49" charset="0"/>
              </a:rPr>
              <a:t>position: static;</a:t>
            </a:r>
          </a:p>
          <a:p>
            <a:pPr lvl="1"/>
            <a:r>
              <a:rPr lang="en-US" dirty="0"/>
              <a:t>Static positioning is by default the way an element will appear in the normal flow of your </a:t>
            </a:r>
            <a:r>
              <a:rPr lang="en-US" dirty="0" smtClean="0"/>
              <a:t>HTML file</a:t>
            </a:r>
          </a:p>
          <a:p>
            <a:pPr lvl="1"/>
            <a:r>
              <a:rPr lang="en-US" dirty="0" smtClean="0"/>
              <a:t>It </a:t>
            </a:r>
            <a:r>
              <a:rPr lang="en-US" dirty="0"/>
              <a:t>is not necessary to declare a position of </a:t>
            </a:r>
            <a:r>
              <a:rPr lang="en-US" dirty="0" smtClean="0"/>
              <a:t>static</a:t>
            </a:r>
          </a:p>
          <a:p>
            <a:pPr lvl="1"/>
            <a:r>
              <a:rPr lang="en-US" dirty="0" smtClean="0"/>
              <a:t>Doing </a:t>
            </a:r>
            <a:r>
              <a:rPr lang="en-US" dirty="0"/>
              <a:t>so, is no different than not declaring it at </a:t>
            </a:r>
            <a:r>
              <a:rPr lang="en-US" dirty="0" smtClean="0"/>
              <a:t>all</a:t>
            </a:r>
            <a:endParaRPr lang="en-US" sz="1600" dirty="0" smtClean="0">
              <a:latin typeface="Consolas" pitchFamily="49" charset="0"/>
              <a:cs typeface="Consolas" pitchFamily="49" charset="0"/>
            </a:endParaRPr>
          </a:p>
          <a:p>
            <a:r>
              <a:rPr lang="en-US" sz="1600" dirty="0">
                <a:latin typeface="Consolas" pitchFamily="49" charset="0"/>
                <a:cs typeface="Consolas" pitchFamily="49" charset="0"/>
              </a:rPr>
              <a:t>position: relative;</a:t>
            </a:r>
          </a:p>
          <a:p>
            <a:pPr lvl="1"/>
            <a:r>
              <a:rPr lang="en-US" dirty="0" smtClean="0"/>
              <a:t>Positioning </a:t>
            </a:r>
            <a:r>
              <a:rPr lang="en-US" dirty="0"/>
              <a:t>an element relatively places the element in the normal flow of your </a:t>
            </a:r>
            <a:r>
              <a:rPr lang="en-US" dirty="0" smtClean="0"/>
              <a:t>HTML </a:t>
            </a:r>
            <a:r>
              <a:rPr lang="en-US" dirty="0"/>
              <a:t>file and then offsets it by some amount using the properties left, right, top and </a:t>
            </a:r>
            <a:r>
              <a:rPr lang="en-US" dirty="0" smtClean="0"/>
              <a:t>bottom</a:t>
            </a:r>
          </a:p>
          <a:p>
            <a:pPr lvl="1"/>
            <a:r>
              <a:rPr lang="en-US" dirty="0" smtClean="0"/>
              <a:t>This </a:t>
            </a:r>
            <a:r>
              <a:rPr lang="en-US" dirty="0"/>
              <a:t>may cause the element to overlap other elements that are on the page, which of course may be the effect that is </a:t>
            </a:r>
            <a:r>
              <a:rPr lang="en-US" dirty="0" smtClean="0"/>
              <a:t>required</a:t>
            </a:r>
            <a:endParaRPr lang="en-US" sz="1600" dirty="0">
              <a:latin typeface="Consolas" pitchFamily="49" charset="0"/>
              <a:cs typeface="Consolas" pitchFamily="49" charset="0"/>
            </a:endParaRPr>
          </a:p>
          <a:p>
            <a:r>
              <a:rPr lang="en-US" sz="1600" dirty="0">
                <a:latin typeface="Consolas" pitchFamily="49" charset="0"/>
                <a:cs typeface="Consolas" pitchFamily="49" charset="0"/>
              </a:rPr>
              <a:t>position: absolute;</a:t>
            </a:r>
          </a:p>
          <a:p>
            <a:pPr lvl="1"/>
            <a:r>
              <a:rPr lang="en-US" dirty="0"/>
              <a:t>Positioning an element absolutely, removes the element from the normal flow of your </a:t>
            </a:r>
            <a:r>
              <a:rPr lang="en-US" dirty="0" smtClean="0"/>
              <a:t>HTML </a:t>
            </a:r>
            <a:r>
              <a:rPr lang="en-US" dirty="0"/>
              <a:t>file, and positions it to the top left of its nearest parent element that has a position declared other than </a:t>
            </a:r>
            <a:r>
              <a:rPr lang="en-US" dirty="0" smtClean="0"/>
              <a:t>static</a:t>
            </a:r>
          </a:p>
          <a:p>
            <a:pPr lvl="1"/>
            <a:r>
              <a:rPr lang="en-US" dirty="0" smtClean="0"/>
              <a:t>If </a:t>
            </a:r>
            <a:r>
              <a:rPr lang="en-US" dirty="0"/>
              <a:t>no parent element with a position other than static exists then it will be positioned from the top left of the browser </a:t>
            </a:r>
            <a:r>
              <a:rPr lang="en-US" dirty="0" smtClean="0"/>
              <a:t>window</a:t>
            </a:r>
          </a:p>
          <a:p>
            <a:pPr lvl="1"/>
            <a:r>
              <a:rPr lang="en-US" dirty="0" smtClean="0"/>
              <a:t>Can use z-index to change which element is on top</a:t>
            </a:r>
          </a:p>
          <a:p>
            <a:pPr lvl="1"/>
            <a:r>
              <a:rPr lang="en-US" dirty="0" smtClean="0">
                <a:cs typeface="Consolas" pitchFamily="49" charset="0"/>
                <a:hlinkClick r:id="rId2"/>
              </a:rPr>
              <a:t>IE6</a:t>
            </a:r>
            <a:r>
              <a:rPr lang="en-US" dirty="0" smtClean="0">
                <a:cs typeface="Consolas" pitchFamily="49" charset="0"/>
              </a:rPr>
              <a:t> </a:t>
            </a:r>
            <a:r>
              <a:rPr lang="en-US" dirty="0" smtClean="0">
                <a:cs typeface="Consolas" pitchFamily="49" charset="0"/>
                <a:hlinkClick r:id="rId3"/>
              </a:rPr>
              <a:t>has</a:t>
            </a:r>
            <a:r>
              <a:rPr lang="en-US" dirty="0" smtClean="0">
                <a:cs typeface="Consolas" pitchFamily="49" charset="0"/>
              </a:rPr>
              <a:t> </a:t>
            </a:r>
            <a:r>
              <a:rPr lang="en-US" dirty="0" smtClean="0">
                <a:cs typeface="Consolas" pitchFamily="49" charset="0"/>
                <a:hlinkClick r:id="rId4"/>
              </a:rPr>
              <a:t>some</a:t>
            </a:r>
            <a:r>
              <a:rPr lang="en-US" dirty="0" smtClean="0">
                <a:cs typeface="Consolas" pitchFamily="49" charset="0"/>
              </a:rPr>
              <a:t> </a:t>
            </a:r>
            <a:r>
              <a:rPr lang="en-US" dirty="0" smtClean="0">
                <a:cs typeface="Consolas" pitchFamily="49" charset="0"/>
                <a:hlinkClick r:id="rId5"/>
              </a:rPr>
              <a:t>absolute</a:t>
            </a:r>
            <a:r>
              <a:rPr lang="en-US" dirty="0" smtClean="0">
                <a:cs typeface="Consolas" pitchFamily="49" charset="0"/>
              </a:rPr>
              <a:t> </a:t>
            </a:r>
            <a:r>
              <a:rPr lang="en-US" dirty="0" smtClean="0">
                <a:cs typeface="Consolas" pitchFamily="49" charset="0"/>
                <a:hlinkClick r:id="rId6"/>
              </a:rPr>
              <a:t>positioning</a:t>
            </a:r>
            <a:r>
              <a:rPr lang="en-US" dirty="0" smtClean="0">
                <a:cs typeface="Consolas" pitchFamily="49" charset="0"/>
              </a:rPr>
              <a:t> </a:t>
            </a:r>
            <a:r>
              <a:rPr lang="en-US" dirty="0" smtClean="0">
                <a:cs typeface="Consolas" pitchFamily="49" charset="0"/>
                <a:hlinkClick r:id="rId7"/>
              </a:rPr>
              <a:t>bugs</a:t>
            </a:r>
            <a:endParaRPr lang="en-US" dirty="0">
              <a:cs typeface="Consolas" pitchFamily="49" charset="0"/>
            </a:endParaRPr>
          </a:p>
          <a:p>
            <a:r>
              <a:rPr lang="en-US" sz="1600" dirty="0">
                <a:latin typeface="Consolas" pitchFamily="49" charset="0"/>
                <a:cs typeface="Consolas" pitchFamily="49" charset="0"/>
              </a:rPr>
              <a:t>position: fixed;</a:t>
            </a:r>
            <a:endParaRPr lang="en-US" sz="1600" dirty="0"/>
          </a:p>
          <a:p>
            <a:pPr lvl="1"/>
            <a:r>
              <a:rPr lang="en-US" dirty="0"/>
              <a:t>Positioning an element with the fixed value, is the same as absolute except the parent element is always the browser </a:t>
            </a:r>
            <a:r>
              <a:rPr lang="en-US" dirty="0" smtClean="0"/>
              <a:t>window</a:t>
            </a:r>
          </a:p>
          <a:p>
            <a:pPr lvl="1"/>
            <a:r>
              <a:rPr lang="en-US" dirty="0" smtClean="0"/>
              <a:t>It </a:t>
            </a:r>
            <a:r>
              <a:rPr lang="en-US" dirty="0"/>
              <a:t>makes no difference if the fixed element is nested inside other positioned </a:t>
            </a:r>
            <a:r>
              <a:rPr lang="en-US" dirty="0" smtClean="0"/>
              <a:t>elements</a:t>
            </a:r>
          </a:p>
          <a:p>
            <a:pPr lvl="1"/>
            <a:r>
              <a:rPr lang="en-US" dirty="0" smtClean="0"/>
              <a:t>Fixed position is not supported in older browsers such as IE6	</a:t>
            </a:r>
            <a:endParaRPr lang="en-US" sz="1600" dirty="0" smtClean="0">
              <a:latin typeface="Consolas" pitchFamily="49" charset="0"/>
              <a:cs typeface="Consolas" pitchFamily="49" charset="0"/>
            </a:endParaRPr>
          </a:p>
          <a:p>
            <a:pPr marL="488950" lvl="1" indent="0">
              <a:buNone/>
            </a:pPr>
            <a:endParaRPr lang="en-US" dirty="0"/>
          </a:p>
          <a:p>
            <a:pPr marL="488950" lvl="1" indent="0">
              <a:buNone/>
            </a:pPr>
            <a:r>
              <a:rPr lang="en-US" dirty="0" smtClean="0"/>
              <a:t>Source: </a:t>
            </a:r>
            <a:r>
              <a:rPr lang="en-US" dirty="0" smtClean="0">
                <a:hlinkClick r:id="rId8"/>
              </a:rPr>
              <a:t>http</a:t>
            </a:r>
            <a:r>
              <a:rPr lang="en-US" dirty="0">
                <a:hlinkClick r:id="rId8"/>
              </a:rPr>
              <a:t>://www.cssbasics.com/css-positioning</a:t>
            </a:r>
            <a:r>
              <a:rPr lang="en-US" dirty="0" smtClean="0">
                <a:hlinkClick r:id="rId8"/>
              </a:rPr>
              <a:t>/</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29</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169008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end of this session you should be able to…</a:t>
            </a:r>
            <a:endParaRPr lang="en-US" dirty="0"/>
          </a:p>
        </p:txBody>
      </p:sp>
      <p:sp>
        <p:nvSpPr>
          <p:cNvPr id="3" name="Content Placeholder 2"/>
          <p:cNvSpPr>
            <a:spLocks noGrp="1"/>
          </p:cNvSpPr>
          <p:nvPr>
            <p:ph idx="1"/>
          </p:nvPr>
        </p:nvSpPr>
        <p:spPr/>
        <p:txBody>
          <a:bodyPr/>
          <a:lstStyle/>
          <a:p>
            <a:r>
              <a:rPr lang="en-US" dirty="0" smtClean="0"/>
              <a:t>Understand the fundamentals of Web User Interface design</a:t>
            </a:r>
            <a:endParaRPr lang="en-US" dirty="0"/>
          </a:p>
          <a:p>
            <a:endParaRPr lang="en-US" dirty="0" smtClean="0"/>
          </a:p>
          <a:p>
            <a:r>
              <a:rPr lang="en-US" dirty="0" smtClean="0"/>
              <a:t>Create Cascading Style Sheets (CSS) for web pages </a:t>
            </a:r>
          </a:p>
          <a:p>
            <a:endParaRPr lang="en-US" dirty="0" smtClean="0"/>
          </a:p>
          <a:p>
            <a:r>
              <a:rPr lang="en-US" dirty="0" smtClean="0"/>
              <a:t>Use built-in and add-on browser tools to help you understand and optimize CSS</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6" name="Rectangle 43"/>
          <p:cNvSpPr>
            <a:spLocks noChangeArrowheads="1"/>
          </p:cNvSpPr>
          <p:nvPr/>
        </p:nvSpPr>
        <p:spPr bwMode="auto">
          <a:xfrm>
            <a:off x="228600" y="152400"/>
            <a:ext cx="3352800" cy="304800"/>
          </a:xfrm>
          <a:prstGeom prst="rect">
            <a:avLst/>
          </a:prstGeom>
          <a:noFill/>
          <a:ln w="9525">
            <a:noFill/>
            <a:miter lim="800000"/>
            <a:headEnd/>
            <a:tailEnd/>
          </a:ln>
        </p:spPr>
        <p:txBody>
          <a:bodyPr lIns="96600" tIns="48300" rIns="96600" bIns="48300" anchor="ctr"/>
          <a:lstStyle/>
          <a:p>
            <a:pPr defTabSz="966788"/>
            <a:r>
              <a:rPr lang="en-US" sz="800" i="1" dirty="0" smtClean="0">
                <a:solidFill>
                  <a:schemeClr val="tx2"/>
                </a:solidFill>
              </a:rPr>
              <a:t>Objectives</a:t>
            </a:r>
            <a:endParaRPr lang="en-US" sz="800" i="1"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a:t>
            </a:r>
            <a:r>
              <a:rPr lang="en-US" baseline="0" dirty="0" smtClean="0"/>
              <a:t> (and Clear)</a:t>
            </a:r>
            <a:endParaRPr lang="en-US" dirty="0" smtClean="0"/>
          </a:p>
        </p:txBody>
      </p:sp>
      <p:sp>
        <p:nvSpPr>
          <p:cNvPr id="3" name="Content Placeholder 2"/>
          <p:cNvSpPr>
            <a:spLocks noGrp="1"/>
          </p:cNvSpPr>
          <p:nvPr>
            <p:ph idx="1"/>
          </p:nvPr>
        </p:nvSpPr>
        <p:spPr>
          <a:xfrm>
            <a:off x="209550" y="1219200"/>
            <a:ext cx="4972050" cy="5410200"/>
          </a:xfrm>
        </p:spPr>
        <p:txBody>
          <a:bodyPr/>
          <a:lstStyle/>
          <a:p>
            <a:r>
              <a:rPr lang="en-US" dirty="0"/>
              <a:t>What are floats?</a:t>
            </a:r>
          </a:p>
          <a:p>
            <a:pPr lvl="1"/>
            <a:r>
              <a:rPr lang="en-US" dirty="0" smtClean="0"/>
              <a:t>A </a:t>
            </a:r>
            <a:r>
              <a:rPr lang="en-US" dirty="0"/>
              <a:t>float is simply a box (for example, a div) that is shifted to the left side or the right side of its </a:t>
            </a:r>
            <a:r>
              <a:rPr lang="en-US" dirty="0" smtClean="0"/>
              <a:t>container</a:t>
            </a:r>
          </a:p>
          <a:p>
            <a:pPr lvl="1"/>
            <a:r>
              <a:rPr lang="en-US" dirty="0" smtClean="0"/>
              <a:t>We </a:t>
            </a:r>
            <a:r>
              <a:rPr lang="en-US" dirty="0"/>
              <a:t>then say that the box </a:t>
            </a:r>
            <a:r>
              <a:rPr lang="en-US" dirty="0" smtClean="0"/>
              <a:t>is </a:t>
            </a:r>
            <a:r>
              <a:rPr lang="en-US" i="1" dirty="0" smtClean="0"/>
              <a:t>floated </a:t>
            </a:r>
            <a:r>
              <a:rPr lang="en-US" i="1" dirty="0"/>
              <a:t>left</a:t>
            </a:r>
            <a:r>
              <a:rPr lang="en-US" dirty="0"/>
              <a:t> or </a:t>
            </a:r>
            <a:r>
              <a:rPr lang="en-US" i="1" dirty="0"/>
              <a:t>floated </a:t>
            </a:r>
            <a:r>
              <a:rPr lang="en-US" i="1" dirty="0" smtClean="0"/>
              <a:t>right</a:t>
            </a:r>
            <a:endParaRPr lang="en-US" dirty="0"/>
          </a:p>
          <a:p>
            <a:pPr lvl="1"/>
            <a:r>
              <a:rPr lang="en-US" dirty="0"/>
              <a:t>One of the key benefits of floats is that they allow you to have bits of content sitting </a:t>
            </a:r>
            <a:r>
              <a:rPr lang="en-US" i="1" dirty="0"/>
              <a:t>side by side</a:t>
            </a:r>
            <a:r>
              <a:rPr lang="en-US" dirty="0"/>
              <a:t>, rather than one below the </a:t>
            </a:r>
            <a:r>
              <a:rPr lang="en-US" dirty="0" smtClean="0"/>
              <a:t>other</a:t>
            </a:r>
          </a:p>
          <a:p>
            <a:r>
              <a:rPr lang="en-US" dirty="0"/>
              <a:t>Rules to remember</a:t>
            </a:r>
          </a:p>
          <a:p>
            <a:pPr lvl="1"/>
            <a:r>
              <a:rPr lang="en-US" dirty="0"/>
              <a:t>If you want to have a right-floated box, you need to put the HTML for the floated box before the non-floated content (not after as you might expect</a:t>
            </a:r>
            <a:r>
              <a:rPr lang="en-US" dirty="0" smtClean="0"/>
              <a:t>)</a:t>
            </a:r>
            <a:endParaRPr lang="en-US" dirty="0"/>
          </a:p>
          <a:p>
            <a:pPr lvl="1"/>
            <a:r>
              <a:rPr lang="en-US" dirty="0"/>
              <a:t>In the original CSS version 2 spec you had to specify a width for all floated elements (though the width could be relative, such as a percentage width</a:t>
            </a:r>
            <a:r>
              <a:rPr lang="en-US" dirty="0" smtClean="0"/>
              <a:t>)</a:t>
            </a:r>
          </a:p>
          <a:p>
            <a:pPr lvl="1"/>
            <a:r>
              <a:rPr lang="en-US" dirty="0" smtClean="0"/>
              <a:t>In </a:t>
            </a:r>
            <a:r>
              <a:rPr lang="en-US" dirty="0"/>
              <a:t>the new CSS2 spec, however, an explicit width is not </a:t>
            </a:r>
            <a:r>
              <a:rPr lang="en-US" dirty="0" smtClean="0"/>
              <a:t>required</a:t>
            </a:r>
            <a:endParaRPr lang="en-US" dirty="0"/>
          </a:p>
          <a:p>
            <a:pPr lvl="1"/>
            <a:r>
              <a:rPr lang="en-US" dirty="0"/>
              <a:t>If you need to have content after a float that shouldn't run alongside the float, use the clear </a:t>
            </a:r>
            <a:r>
              <a:rPr lang="en-US" dirty="0" smtClean="0"/>
              <a:t>property (on a following element)</a:t>
            </a:r>
          </a:p>
          <a:p>
            <a:pPr lvl="2"/>
            <a:r>
              <a:rPr lang="en-US" sz="1200" dirty="0" err="1" smtClean="0">
                <a:latin typeface="Consolas" pitchFamily="49" charset="0"/>
                <a:cs typeface="Consolas" pitchFamily="49" charset="0"/>
              </a:rPr>
              <a:t>clear:right</a:t>
            </a:r>
            <a:r>
              <a:rPr lang="en-US" sz="1200" dirty="0" smtClean="0">
                <a:latin typeface="Consolas" pitchFamily="49" charset="0"/>
                <a:cs typeface="Consolas" pitchFamily="49" charset="0"/>
              </a:rPr>
              <a:t>;</a:t>
            </a:r>
          </a:p>
          <a:p>
            <a:pPr lvl="2"/>
            <a:r>
              <a:rPr lang="en-US" sz="1200" dirty="0" err="1" smtClean="0">
                <a:latin typeface="Consolas" pitchFamily="49" charset="0"/>
                <a:cs typeface="Consolas" pitchFamily="49" charset="0"/>
              </a:rPr>
              <a:t>clear:left</a:t>
            </a:r>
            <a:r>
              <a:rPr lang="en-US" sz="1200" dirty="0" smtClean="0">
                <a:latin typeface="Consolas" pitchFamily="49" charset="0"/>
                <a:cs typeface="Consolas" pitchFamily="49" charset="0"/>
              </a:rPr>
              <a:t>;</a:t>
            </a:r>
          </a:p>
          <a:p>
            <a:pPr lvl="2"/>
            <a:r>
              <a:rPr lang="en-US" sz="1200" dirty="0" err="1" smtClean="0">
                <a:latin typeface="Consolas" pitchFamily="49" charset="0"/>
                <a:cs typeface="Consolas" pitchFamily="49" charset="0"/>
              </a:rPr>
              <a:t>clear:both</a:t>
            </a:r>
            <a:r>
              <a:rPr lang="en-US" sz="1200" dirty="0" smtClean="0">
                <a:latin typeface="Consolas" pitchFamily="49" charset="0"/>
                <a:cs typeface="Consolas" pitchFamily="49" charset="0"/>
              </a:rPr>
              <a:t>;</a:t>
            </a:r>
          </a:p>
          <a:p>
            <a:pPr lvl="1"/>
            <a:endParaRPr lang="en-US" dirty="0"/>
          </a:p>
          <a:p>
            <a:pPr marL="0" indent="0">
              <a:buNone/>
            </a:pPr>
            <a:r>
              <a:rPr lang="en-US" dirty="0"/>
              <a:t>Source: http://www.elated.com/articles/css-floats/</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30</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2050" name="Picture 2" descr="http://www.complexspiral.com/publications/containing-floats/fi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39624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oat-14 in CSS Float Theory: Things You Should Know"/>
          <p:cNvPicPr>
            <a:picLocks noChangeAspect="1" noChangeArrowheads="1"/>
          </p:cNvPicPr>
          <p:nvPr/>
        </p:nvPicPr>
        <p:blipFill rotWithShape="1">
          <a:blip r:embed="rId3">
            <a:extLst>
              <a:ext uri="{28A0092B-C50C-407E-A947-70E740481C1C}">
                <a14:useLocalDpi xmlns:a14="http://schemas.microsoft.com/office/drawing/2010/main" val="0"/>
              </a:ext>
            </a:extLst>
          </a:blip>
          <a:srcRect l="-5905" r="31992"/>
          <a:stretch/>
        </p:blipFill>
        <p:spPr bwMode="auto">
          <a:xfrm>
            <a:off x="5257800" y="3846285"/>
            <a:ext cx="3962400" cy="24279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87314" y="1143000"/>
            <a:ext cx="1689886" cy="338554"/>
          </a:xfrm>
          <a:prstGeom prst="rect">
            <a:avLst/>
          </a:prstGeom>
          <a:noFill/>
        </p:spPr>
        <p:txBody>
          <a:bodyPr wrap="none" rtlCol="0">
            <a:spAutoFit/>
          </a:bodyPr>
          <a:lstStyle/>
          <a:p>
            <a:r>
              <a:rPr lang="en-US" dirty="0" smtClean="0">
                <a:solidFill>
                  <a:schemeClr val="accent3">
                    <a:lumMod val="75000"/>
                  </a:schemeClr>
                </a:solidFill>
              </a:rPr>
              <a:t>Float Examples</a:t>
            </a:r>
            <a:endParaRPr lang="en-US" dirty="0">
              <a:solidFill>
                <a:schemeClr val="accent3">
                  <a:lumMod val="75000"/>
                </a:schemeClr>
              </a:solidFill>
            </a:endParaRPr>
          </a:p>
        </p:txBody>
      </p:sp>
    </p:spTree>
    <p:extLst>
      <p:ext uri="{BB962C8B-B14F-4D97-AF65-F5344CB8AC3E}">
        <p14:creationId xmlns:p14="http://schemas.microsoft.com/office/powerpoint/2010/main" val="340009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Overflow</a:t>
            </a:r>
            <a:endParaRPr lang="en-US" dirty="0"/>
          </a:p>
        </p:txBody>
      </p:sp>
      <p:sp>
        <p:nvSpPr>
          <p:cNvPr id="3" name="Content Placeholder 2"/>
          <p:cNvSpPr>
            <a:spLocks noGrp="1"/>
          </p:cNvSpPr>
          <p:nvPr>
            <p:ph idx="1"/>
          </p:nvPr>
        </p:nvSpPr>
        <p:spPr>
          <a:xfrm>
            <a:off x="209550" y="1219200"/>
            <a:ext cx="4438650" cy="5410200"/>
          </a:xfrm>
        </p:spPr>
        <p:txBody>
          <a:bodyPr/>
          <a:lstStyle/>
          <a:p>
            <a:r>
              <a:rPr lang="en-US" dirty="0"/>
              <a:t>The overflow declaration tells the browser what to do with content that doesn't fit in a box. </a:t>
            </a:r>
            <a:endParaRPr lang="en-US" dirty="0" smtClean="0"/>
          </a:p>
          <a:p>
            <a:pPr lvl="1"/>
            <a:r>
              <a:rPr lang="en-US" dirty="0" smtClean="0"/>
              <a:t>This </a:t>
            </a:r>
            <a:r>
              <a:rPr lang="en-US" dirty="0"/>
              <a:t>assumes the box has a </a:t>
            </a:r>
            <a:r>
              <a:rPr lang="en-US" dirty="0" smtClean="0"/>
              <a:t>height</a:t>
            </a:r>
          </a:p>
          <a:p>
            <a:pPr lvl="1"/>
            <a:r>
              <a:rPr lang="en-US" dirty="0" smtClean="0"/>
              <a:t>If </a:t>
            </a:r>
            <a:r>
              <a:rPr lang="en-US" dirty="0"/>
              <a:t>it </a:t>
            </a:r>
            <a:r>
              <a:rPr lang="en-US" dirty="0" smtClean="0"/>
              <a:t>does not</a:t>
            </a:r>
            <a:r>
              <a:rPr lang="en-US" dirty="0"/>
              <a:t>, it becomes as high as necessary to contain its contents, and the overflow declaration is useless</a:t>
            </a:r>
            <a:r>
              <a:rPr lang="en-US" dirty="0" smtClean="0"/>
              <a:t>.</a:t>
            </a:r>
          </a:p>
          <a:p>
            <a:endParaRPr lang="en-US" dirty="0"/>
          </a:p>
          <a:p>
            <a:r>
              <a:rPr lang="en-US" dirty="0"/>
              <a:t>You can assign four values to overflow and they should give the following results:</a:t>
            </a:r>
          </a:p>
          <a:p>
            <a:endParaRPr lang="en-US" dirty="0"/>
          </a:p>
          <a:p>
            <a:pPr>
              <a:buFont typeface="+mj-lt"/>
              <a:buAutoNum type="arabicPeriod"/>
            </a:pPr>
            <a:r>
              <a:rPr lang="en-US" dirty="0" smtClean="0"/>
              <a:t>visible: </a:t>
            </a:r>
            <a:r>
              <a:rPr lang="en-US" dirty="0"/>
              <a:t>the content flows out of the </a:t>
            </a:r>
            <a:r>
              <a:rPr lang="en-US" dirty="0" smtClean="0"/>
              <a:t>box</a:t>
            </a:r>
            <a:endParaRPr lang="en-US" dirty="0"/>
          </a:p>
          <a:p>
            <a:pPr>
              <a:buFont typeface="+mj-lt"/>
              <a:buAutoNum type="arabicPeriod"/>
            </a:pPr>
            <a:r>
              <a:rPr lang="en-US" dirty="0" smtClean="0"/>
              <a:t>hidden: </a:t>
            </a:r>
            <a:r>
              <a:rPr lang="en-US" dirty="0"/>
              <a:t>the overflowing content is completely hidden, not accessible to the </a:t>
            </a:r>
            <a:r>
              <a:rPr lang="en-US" dirty="0" smtClean="0"/>
              <a:t>user</a:t>
            </a:r>
            <a:endParaRPr lang="en-US" dirty="0"/>
          </a:p>
          <a:p>
            <a:pPr>
              <a:buFont typeface="+mj-lt"/>
              <a:buAutoNum type="arabicPeriod"/>
            </a:pPr>
            <a:r>
              <a:rPr lang="en-US" dirty="0" smtClean="0"/>
              <a:t>auto: </a:t>
            </a:r>
            <a:r>
              <a:rPr lang="en-US" dirty="0"/>
              <a:t>show scrollbars where necessary (horizontal or vertical or both</a:t>
            </a:r>
            <a:r>
              <a:rPr lang="en-US" dirty="0" smtClean="0"/>
              <a:t>)</a:t>
            </a:r>
            <a:endParaRPr lang="en-US" dirty="0"/>
          </a:p>
          <a:p>
            <a:pPr>
              <a:buFont typeface="+mj-lt"/>
              <a:buAutoNum type="arabicPeriod"/>
            </a:pPr>
            <a:r>
              <a:rPr lang="en-US" dirty="0" smtClean="0"/>
              <a:t>scroll: </a:t>
            </a:r>
            <a:r>
              <a:rPr lang="en-US" dirty="0"/>
              <a:t>always show horizontal and vertical scrollbars, regardless of whether they're </a:t>
            </a:r>
            <a:r>
              <a:rPr lang="en-US" dirty="0" smtClean="0"/>
              <a:t>necessary (This </a:t>
            </a:r>
            <a:r>
              <a:rPr lang="en-US" dirty="0"/>
              <a:t>value is never used; you generally want </a:t>
            </a:r>
            <a:r>
              <a:rPr lang="en-US" dirty="0" smtClean="0"/>
              <a:t>auto</a:t>
            </a:r>
            <a:r>
              <a:rPr lang="en-US" dirty="0"/>
              <a:t>)</a:t>
            </a:r>
            <a:endParaRPr lang="en-US" dirty="0" smtClean="0"/>
          </a:p>
          <a:p>
            <a:pPr>
              <a:buFont typeface="+mj-lt"/>
              <a:buAutoNum type="arabicPeriod"/>
            </a:pPr>
            <a:endParaRPr lang="en-US" dirty="0"/>
          </a:p>
          <a:p>
            <a:pPr marL="0" indent="0">
              <a:buNone/>
            </a:pPr>
            <a:r>
              <a:rPr lang="en-US" dirty="0"/>
              <a:t>Source: </a:t>
            </a:r>
            <a:r>
              <a:rPr lang="en-US" dirty="0">
                <a:hlinkClick r:id="rId2"/>
              </a:rPr>
              <a:t>http://</a:t>
            </a:r>
            <a:r>
              <a:rPr lang="en-US" dirty="0" smtClean="0">
                <a:hlinkClick r:id="rId2"/>
              </a:rPr>
              <a:t>www.quirksmode.org/css/overflow.html</a:t>
            </a:r>
            <a:endParaRPr lang="en-US" dirty="0" smtClean="0"/>
          </a:p>
          <a:p>
            <a:pPr marL="0" indent="0">
              <a:buNone/>
            </a:pPr>
            <a:endParaRPr lang="en-US" dirty="0"/>
          </a:p>
          <a:p>
            <a:pPr marL="0" indent="0">
              <a:buNone/>
            </a:pPr>
            <a:r>
              <a:rPr lang="en-US" dirty="0" smtClean="0"/>
              <a:t>Note: scroll bars cannot be styled</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645" y="1517214"/>
            <a:ext cx="2428875" cy="189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2340935"/>
            <a:ext cx="2428875" cy="207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189" y="4114800"/>
            <a:ext cx="2428875" cy="228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7870" y="4595657"/>
            <a:ext cx="2436130" cy="249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31</a:t>
            </a:fld>
            <a:endParaRPr lang="en-US" dirty="0"/>
          </a:p>
        </p:txBody>
      </p:sp>
      <p:sp>
        <p:nvSpPr>
          <p:cNvPr id="9"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5" name="TextBox 4"/>
          <p:cNvSpPr txBox="1"/>
          <p:nvPr/>
        </p:nvSpPr>
        <p:spPr>
          <a:xfrm>
            <a:off x="6172200" y="1066800"/>
            <a:ext cx="1950342" cy="338554"/>
          </a:xfrm>
          <a:prstGeom prst="rect">
            <a:avLst/>
          </a:prstGeom>
          <a:noFill/>
        </p:spPr>
        <p:txBody>
          <a:bodyPr wrap="none" rtlCol="0">
            <a:spAutoFit/>
          </a:bodyPr>
          <a:lstStyle/>
          <a:p>
            <a:r>
              <a:rPr lang="en-US" dirty="0" smtClean="0">
                <a:solidFill>
                  <a:schemeClr val="accent3">
                    <a:lumMod val="75000"/>
                  </a:schemeClr>
                </a:solidFill>
              </a:rPr>
              <a:t>Types of Overflow</a:t>
            </a:r>
            <a:endParaRPr lang="en-US" dirty="0">
              <a:solidFill>
                <a:schemeClr val="accent3">
                  <a:lumMod val="75000"/>
                </a:schemeClr>
              </a:solidFill>
            </a:endParaRPr>
          </a:p>
        </p:txBody>
      </p:sp>
    </p:spTree>
    <p:extLst>
      <p:ext uri="{BB962C8B-B14F-4D97-AF65-F5344CB8AC3E}">
        <p14:creationId xmlns:p14="http://schemas.microsoft.com/office/powerpoint/2010/main" val="1554380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Tricks and Tools</a:t>
            </a:r>
            <a:endParaRPr lang="en-US" dirty="0"/>
          </a:p>
        </p:txBody>
      </p:sp>
      <p:sp>
        <p:nvSpPr>
          <p:cNvPr id="3" name="Content Placeholder 2"/>
          <p:cNvSpPr>
            <a:spLocks noGrp="1"/>
          </p:cNvSpPr>
          <p:nvPr>
            <p:ph idx="1"/>
          </p:nvPr>
        </p:nvSpPr>
        <p:spPr/>
        <p:txBody>
          <a:bodyPr/>
          <a:lstStyle/>
          <a:p>
            <a:r>
              <a:rPr lang="en-US" sz="2000" dirty="0" err="1" smtClean="0"/>
              <a:t>Ul</a:t>
            </a:r>
            <a:r>
              <a:rPr lang="en-US" sz="2000" dirty="0" smtClean="0"/>
              <a:t> li menu</a:t>
            </a:r>
          </a:p>
          <a:p>
            <a:r>
              <a:rPr lang="en-US" sz="2000" dirty="0" smtClean="0"/>
              <a:t>Absolute Header/Footer</a:t>
            </a:r>
          </a:p>
          <a:p>
            <a:r>
              <a:rPr lang="en-US" sz="2000" dirty="0" smtClean="0"/>
              <a:t>960 grid</a:t>
            </a:r>
          </a:p>
          <a:p>
            <a:r>
              <a:rPr lang="en-US" sz="2000" dirty="0" smtClean="0"/>
              <a:t>Image tricks (background images, sprites)</a:t>
            </a:r>
          </a:p>
          <a:p>
            <a:r>
              <a:rPr lang="en-US" sz="2000" dirty="0" smtClean="0"/>
              <a:t>Optimizing images for the web</a:t>
            </a:r>
          </a:p>
          <a:p>
            <a:r>
              <a:rPr lang="en-US" sz="2000" dirty="0" smtClean="0"/>
              <a:t>Cross Browser Tricks/Hacks</a:t>
            </a:r>
          </a:p>
          <a:p>
            <a:r>
              <a:rPr lang="en-US" sz="2000" dirty="0" smtClean="0"/>
              <a:t>Theming SharePoint 2010</a:t>
            </a:r>
          </a:p>
          <a:p>
            <a:r>
              <a:rPr lang="en-US" sz="2000" dirty="0" smtClean="0"/>
              <a:t>Meta CSS</a:t>
            </a:r>
          </a:p>
          <a:p>
            <a:r>
              <a:rPr lang="en-US" sz="2000" dirty="0" smtClean="0"/>
              <a:t>Cache Refresh</a:t>
            </a:r>
          </a:p>
          <a:p>
            <a:r>
              <a:rPr lang="en-US" sz="2000" dirty="0" smtClean="0"/>
              <a:t>DOM inspection tools</a:t>
            </a:r>
          </a:p>
          <a:p>
            <a:r>
              <a:rPr lang="en-US" sz="2000" dirty="0" smtClean="0"/>
              <a:t>Web Developer Toolbar</a:t>
            </a:r>
          </a:p>
          <a:p>
            <a:r>
              <a:rPr lang="en-US" sz="2000" dirty="0" smtClean="0"/>
              <a:t>Image Editing Tools</a:t>
            </a:r>
          </a:p>
          <a:p>
            <a:r>
              <a:rPr lang="en-US" sz="2000" dirty="0" smtClean="0"/>
              <a:t>W3C validation</a:t>
            </a:r>
          </a:p>
          <a:p>
            <a:r>
              <a:rPr lang="en-US" sz="2000" dirty="0" smtClean="0"/>
              <a:t>User Analytics</a:t>
            </a:r>
          </a:p>
          <a:p>
            <a:r>
              <a:rPr lang="en-US" sz="2000" dirty="0" smtClean="0"/>
              <a:t>Page load optimization</a:t>
            </a:r>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32</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6" name="TextBox 5"/>
          <p:cNvSpPr txBox="1"/>
          <p:nvPr/>
        </p:nvSpPr>
        <p:spPr>
          <a:xfrm>
            <a:off x="4952999" y="4343400"/>
            <a:ext cx="3916457" cy="830997"/>
          </a:xfrm>
          <a:prstGeom prst="rect">
            <a:avLst/>
          </a:prstGeom>
          <a:noFill/>
        </p:spPr>
        <p:txBody>
          <a:bodyPr wrap="none" rtlCol="0">
            <a:spAutoFit/>
          </a:bodyPr>
          <a:lstStyle/>
          <a:p>
            <a:r>
              <a:rPr lang="en-US" dirty="0" smtClean="0"/>
              <a:t>Download the slides, get the demos at</a:t>
            </a:r>
          </a:p>
          <a:p>
            <a:r>
              <a:rPr lang="en-US" dirty="0" smtClean="0">
                <a:hlinkClick r:id="rId2"/>
              </a:rPr>
              <a:t>derrickbowen.com/web-</a:t>
            </a:r>
            <a:r>
              <a:rPr lang="en-US" dirty="0" err="1" smtClean="0">
                <a:hlinkClick r:id="rId2"/>
              </a:rPr>
              <a:t>ui</a:t>
            </a:r>
            <a:r>
              <a:rPr lang="en-US" dirty="0" smtClean="0">
                <a:hlinkClick r:id="rId2"/>
              </a:rPr>
              <a:t>-demo</a:t>
            </a:r>
            <a:endParaRPr lang="en-US" dirty="0"/>
          </a:p>
          <a:p>
            <a:endParaRPr lang="en-US" dirty="0"/>
          </a:p>
        </p:txBody>
      </p:sp>
    </p:spTree>
    <p:extLst>
      <p:ext uri="{BB962C8B-B14F-4D97-AF65-F5344CB8AC3E}">
        <p14:creationId xmlns:p14="http://schemas.microsoft.com/office/powerpoint/2010/main" val="2235484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Tricks – </a:t>
            </a:r>
            <a:r>
              <a:rPr lang="en-US" dirty="0" err="1" smtClean="0"/>
              <a:t>ul</a:t>
            </a:r>
            <a:r>
              <a:rPr lang="en-US" dirty="0" smtClean="0"/>
              <a:t> li menu</a:t>
            </a:r>
            <a:endParaRPr lang="en-US" dirty="0"/>
          </a:p>
        </p:txBody>
      </p:sp>
      <p:sp>
        <p:nvSpPr>
          <p:cNvPr id="3" name="Content Placeholder 2"/>
          <p:cNvSpPr>
            <a:spLocks noGrp="1"/>
          </p:cNvSpPr>
          <p:nvPr>
            <p:ph idx="1"/>
          </p:nvPr>
        </p:nvSpPr>
        <p:spPr>
          <a:xfrm>
            <a:off x="209550" y="1219200"/>
            <a:ext cx="4133850" cy="5410200"/>
          </a:xfrm>
        </p:spPr>
        <p:txBody>
          <a:bodyPr/>
          <a:lstStyle/>
          <a:p>
            <a:r>
              <a:rPr lang="en-US" dirty="0" smtClean="0"/>
              <a:t>An unordered list is a logical and flexible way to present a menu in HTML</a:t>
            </a:r>
          </a:p>
          <a:p>
            <a:r>
              <a:rPr lang="en-US" dirty="0" smtClean="0"/>
              <a:t>Lists by default run vertically, but it is a simple matter to have the menu run horizontally using CSS</a:t>
            </a:r>
          </a:p>
          <a:p>
            <a:r>
              <a:rPr lang="en-US" dirty="0" smtClean="0"/>
              <a:t>The technique involves floating the &lt;li&gt; elements, and adding padding for width</a:t>
            </a:r>
          </a:p>
          <a:p>
            <a:r>
              <a:rPr lang="en-US" dirty="0" smtClean="0"/>
              <a:t>See </a:t>
            </a:r>
            <a:r>
              <a:rPr lang="en-US" dirty="0" smtClean="0">
                <a:hlinkClick r:id="rId2"/>
              </a:rPr>
              <a:t>example 3</a:t>
            </a:r>
            <a:r>
              <a:rPr lang="en-US" dirty="0" smtClean="0"/>
              <a:t> in the demo</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33</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895600"/>
            <a:ext cx="3905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39243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67400" y="1524000"/>
            <a:ext cx="1441420" cy="338554"/>
          </a:xfrm>
          <a:prstGeom prst="rect">
            <a:avLst/>
          </a:prstGeom>
          <a:noFill/>
        </p:spPr>
        <p:txBody>
          <a:bodyPr wrap="none" rtlCol="0">
            <a:spAutoFit/>
          </a:bodyPr>
          <a:lstStyle/>
          <a:p>
            <a:r>
              <a:rPr lang="en-US" dirty="0" err="1" smtClean="0">
                <a:solidFill>
                  <a:schemeClr val="accent3">
                    <a:lumMod val="75000"/>
                  </a:schemeClr>
                </a:solidFill>
              </a:rPr>
              <a:t>ul</a:t>
            </a:r>
            <a:r>
              <a:rPr lang="en-US" dirty="0" smtClean="0">
                <a:solidFill>
                  <a:schemeClr val="accent3">
                    <a:lumMod val="75000"/>
                  </a:schemeClr>
                </a:solidFill>
              </a:rPr>
              <a:t> </a:t>
            </a:r>
            <a:r>
              <a:rPr lang="en-US" dirty="0">
                <a:solidFill>
                  <a:schemeClr val="accent3">
                    <a:lumMod val="75000"/>
                  </a:schemeClr>
                </a:solidFill>
              </a:rPr>
              <a:t>l</a:t>
            </a:r>
            <a:r>
              <a:rPr lang="en-US" dirty="0" smtClean="0">
                <a:solidFill>
                  <a:schemeClr val="accent3">
                    <a:lumMod val="75000"/>
                  </a:schemeClr>
                </a:solidFill>
              </a:rPr>
              <a:t>i Example</a:t>
            </a:r>
            <a:endParaRPr lang="en-US" dirty="0">
              <a:solidFill>
                <a:schemeClr val="accent3">
                  <a:lumMod val="75000"/>
                </a:schemeClr>
              </a:solidFill>
            </a:endParaRPr>
          </a:p>
        </p:txBody>
      </p:sp>
    </p:spTree>
    <p:extLst>
      <p:ext uri="{BB962C8B-B14F-4D97-AF65-F5344CB8AC3E}">
        <p14:creationId xmlns:p14="http://schemas.microsoft.com/office/powerpoint/2010/main" val="3637856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Tricks</a:t>
            </a:r>
            <a:r>
              <a:rPr lang="en-US" baseline="0" dirty="0" smtClean="0"/>
              <a:t> – Absolute Header/Footer</a:t>
            </a:r>
            <a:endParaRPr lang="en-US" dirty="0"/>
          </a:p>
        </p:txBody>
      </p:sp>
      <p:sp>
        <p:nvSpPr>
          <p:cNvPr id="3" name="Content Placeholder 2"/>
          <p:cNvSpPr>
            <a:spLocks noGrp="1"/>
          </p:cNvSpPr>
          <p:nvPr>
            <p:ph idx="1"/>
          </p:nvPr>
        </p:nvSpPr>
        <p:spPr>
          <a:xfrm>
            <a:off x="209550" y="1219200"/>
            <a:ext cx="4819650" cy="5410200"/>
          </a:xfrm>
        </p:spPr>
        <p:txBody>
          <a:bodyPr/>
          <a:lstStyle/>
          <a:p>
            <a:r>
              <a:rPr lang="en-US" dirty="0" smtClean="0"/>
              <a:t>A header and/or footer that stay on the page as you scroll can help your site feel more like an application</a:t>
            </a:r>
          </a:p>
          <a:p>
            <a:r>
              <a:rPr lang="en-US" dirty="0" smtClean="0"/>
              <a:t>This technique uses </a:t>
            </a:r>
          </a:p>
          <a:p>
            <a:pPr lvl="1"/>
            <a:r>
              <a:rPr lang="en-US" dirty="0" smtClean="0"/>
              <a:t>three main div elements to divide the page into sections, </a:t>
            </a:r>
          </a:p>
          <a:p>
            <a:pPr lvl="1"/>
            <a:r>
              <a:rPr lang="en-US" dirty="0" err="1" smtClean="0">
                <a:latin typeface="Consolas" pitchFamily="49" charset="0"/>
                <a:cs typeface="Consolas" pitchFamily="49" charset="0"/>
              </a:rPr>
              <a:t>position:absolute</a:t>
            </a:r>
            <a:r>
              <a:rPr lang="en-US" dirty="0" smtClean="0"/>
              <a:t> to align the sections vertically  </a:t>
            </a:r>
          </a:p>
          <a:p>
            <a:pPr lvl="1"/>
            <a:r>
              <a:rPr lang="en-US" dirty="0" err="1" smtClean="0">
                <a:latin typeface="Consolas" pitchFamily="49" charset="0"/>
                <a:cs typeface="Consolas" pitchFamily="49" charset="0"/>
              </a:rPr>
              <a:t>overflow:auto</a:t>
            </a:r>
            <a:r>
              <a:rPr lang="en-US" dirty="0" smtClean="0"/>
              <a:t> to allow the middle section to scroll</a:t>
            </a:r>
          </a:p>
          <a:p>
            <a:r>
              <a:rPr lang="en-US" dirty="0" smtClean="0"/>
              <a:t>See </a:t>
            </a:r>
            <a:r>
              <a:rPr lang="en-US" dirty="0" smtClean="0">
                <a:hlinkClick r:id="rId2"/>
              </a:rPr>
              <a:t>example 4</a:t>
            </a:r>
            <a:r>
              <a:rPr lang="en-US" dirty="0" smtClean="0"/>
              <a:t> in the demo</a:t>
            </a:r>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34</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463" y="1828800"/>
            <a:ext cx="3524137" cy="43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4495800"/>
            <a:ext cx="23431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7577" y="1414046"/>
            <a:ext cx="3409908" cy="338554"/>
          </a:xfrm>
          <a:prstGeom prst="rect">
            <a:avLst/>
          </a:prstGeom>
          <a:noFill/>
        </p:spPr>
        <p:txBody>
          <a:bodyPr wrap="none" rtlCol="0">
            <a:spAutoFit/>
          </a:bodyPr>
          <a:lstStyle/>
          <a:p>
            <a:r>
              <a:rPr lang="en-US" dirty="0" smtClean="0">
                <a:solidFill>
                  <a:schemeClr val="accent3">
                    <a:lumMod val="75000"/>
                  </a:schemeClr>
                </a:solidFill>
              </a:rPr>
              <a:t>Absolute Header/Footer Example</a:t>
            </a:r>
            <a:endParaRPr lang="en-US" dirty="0">
              <a:solidFill>
                <a:schemeClr val="accent3">
                  <a:lumMod val="75000"/>
                </a:schemeClr>
              </a:solidFill>
            </a:endParaRPr>
          </a:p>
        </p:txBody>
      </p:sp>
      <p:sp>
        <p:nvSpPr>
          <p:cNvPr id="10" name="TextBox 9"/>
          <p:cNvSpPr txBox="1"/>
          <p:nvPr/>
        </p:nvSpPr>
        <p:spPr>
          <a:xfrm>
            <a:off x="1392987" y="4028824"/>
            <a:ext cx="2490875" cy="338554"/>
          </a:xfrm>
          <a:prstGeom prst="rect">
            <a:avLst/>
          </a:prstGeom>
          <a:noFill/>
        </p:spPr>
        <p:txBody>
          <a:bodyPr wrap="none" rtlCol="0">
            <a:spAutoFit/>
          </a:bodyPr>
          <a:lstStyle/>
          <a:p>
            <a:r>
              <a:rPr lang="en-US" dirty="0" smtClean="0">
                <a:solidFill>
                  <a:schemeClr val="accent3">
                    <a:lumMod val="75000"/>
                  </a:schemeClr>
                </a:solidFill>
              </a:rPr>
              <a:t>Condensed HTML Code</a:t>
            </a:r>
            <a:endParaRPr lang="en-US" dirty="0">
              <a:solidFill>
                <a:schemeClr val="accent3">
                  <a:lumMod val="75000"/>
                </a:schemeClr>
              </a:solidFill>
            </a:endParaRPr>
          </a:p>
        </p:txBody>
      </p:sp>
    </p:spTree>
    <p:extLst>
      <p:ext uri="{BB962C8B-B14F-4D97-AF65-F5344CB8AC3E}">
        <p14:creationId xmlns:p14="http://schemas.microsoft.com/office/powerpoint/2010/main" val="2781491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Tricks – </a:t>
            </a:r>
            <a:r>
              <a:rPr lang="en-US" dirty="0" smtClean="0"/>
              <a:t>960 Grid</a:t>
            </a:r>
            <a:endParaRPr lang="en-US" dirty="0"/>
          </a:p>
        </p:txBody>
      </p:sp>
      <p:sp>
        <p:nvSpPr>
          <p:cNvPr id="3" name="Content Placeholder 2"/>
          <p:cNvSpPr>
            <a:spLocks noGrp="1"/>
          </p:cNvSpPr>
          <p:nvPr>
            <p:ph idx="1"/>
          </p:nvPr>
        </p:nvSpPr>
        <p:spPr>
          <a:xfrm>
            <a:off x="209550" y="1219200"/>
            <a:ext cx="4057650" cy="5410200"/>
          </a:xfrm>
        </p:spPr>
        <p:txBody>
          <a:bodyPr/>
          <a:lstStyle/>
          <a:p>
            <a:r>
              <a:rPr lang="en-US" dirty="0" smtClean="0"/>
              <a:t>A carry over from traditional print media, organizing your content on a grid helps to keep things looking sharp and uncluttered</a:t>
            </a:r>
          </a:p>
          <a:p>
            <a:r>
              <a:rPr lang="en-US" dirty="0" smtClean="0"/>
              <a:t>Usually 12 or 16 columns</a:t>
            </a:r>
          </a:p>
          <a:p>
            <a:r>
              <a:rPr lang="en-US" dirty="0" smtClean="0"/>
              <a:t>Most often centered, but can be right or left justified.</a:t>
            </a:r>
          </a:p>
          <a:p>
            <a:r>
              <a:rPr lang="en-US" dirty="0" smtClean="0"/>
              <a:t>Fixed width grids</a:t>
            </a:r>
          </a:p>
          <a:p>
            <a:pPr lvl="1"/>
            <a:r>
              <a:rPr lang="en-US" dirty="0" smtClean="0"/>
              <a:t>A set number of pixels wide, such as 960px, 800px of 1024px</a:t>
            </a:r>
          </a:p>
          <a:p>
            <a:pPr lvl="1"/>
            <a:r>
              <a:rPr lang="en-US" dirty="0" smtClean="0"/>
              <a:t>Easier to use image backgrounds with horizontal gradients or clip art</a:t>
            </a:r>
          </a:p>
          <a:p>
            <a:pPr lvl="1"/>
            <a:r>
              <a:rPr lang="en-US" dirty="0" smtClean="0"/>
              <a:t>Can end up with a lot of wasted space on larger screens</a:t>
            </a:r>
          </a:p>
          <a:p>
            <a:r>
              <a:rPr lang="en-US" dirty="0" smtClean="0"/>
              <a:t>Fluid width grids</a:t>
            </a:r>
          </a:p>
          <a:p>
            <a:pPr lvl="1"/>
            <a:r>
              <a:rPr lang="en-US" dirty="0" smtClean="0"/>
              <a:t>Column widths based on percent rather than pixels</a:t>
            </a:r>
          </a:p>
          <a:p>
            <a:pPr lvl="1"/>
            <a:r>
              <a:rPr lang="en-US" dirty="0" smtClean="0"/>
              <a:t>Hard to get images such as horizontal gradients or clip art to look right at every screen width</a:t>
            </a:r>
          </a:p>
          <a:p>
            <a:pPr lvl="1"/>
            <a:r>
              <a:rPr lang="en-US" dirty="0" smtClean="0"/>
              <a:t>No wasted space on large screens.</a:t>
            </a:r>
            <a:endParaRPr lang="en-US" dirty="0"/>
          </a:p>
          <a:p>
            <a:r>
              <a:rPr lang="en-US" dirty="0">
                <a:hlinkClick r:id="rId2"/>
              </a:rPr>
              <a:t>http://960.gs</a:t>
            </a:r>
            <a:r>
              <a:rPr lang="en-US" dirty="0" smtClean="0">
                <a:hlinkClick r:id="rId2"/>
              </a:rPr>
              <a:t>/</a:t>
            </a:r>
            <a:r>
              <a:rPr lang="en-US" dirty="0" smtClean="0"/>
              <a:t> - a free, flexible css grid framework used by a number of popular websites.</a:t>
            </a:r>
          </a:p>
          <a:p>
            <a:r>
              <a:rPr lang="en-US" dirty="0" smtClean="0"/>
              <a:t>See </a:t>
            </a:r>
            <a:r>
              <a:rPr lang="en-US" dirty="0" smtClean="0">
                <a:hlinkClick r:id="rId3"/>
              </a:rPr>
              <a:t>example 5</a:t>
            </a:r>
            <a:r>
              <a:rPr lang="en-US" dirty="0" smtClean="0"/>
              <a:t> in the demo</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35</a:t>
            </a:fld>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71650"/>
            <a:ext cx="4381500" cy="4248150"/>
          </a:xfrm>
          <a:prstGeom prst="rect">
            <a:avLst/>
          </a:prstGeom>
          <a:ln/>
        </p:spPr>
        <p:style>
          <a:lnRef idx="3">
            <a:schemeClr val="lt1"/>
          </a:lnRef>
          <a:fillRef idx="1">
            <a:schemeClr val="accent1"/>
          </a:fillRef>
          <a:effectRef idx="1">
            <a:schemeClr val="accent1"/>
          </a:effectRef>
          <a:fontRef idx="minor">
            <a:schemeClr val="lt1"/>
          </a:fontRef>
        </p:style>
      </p:pic>
      <p:sp>
        <p:nvSpPr>
          <p:cNvPr id="6"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7" name="TextBox 6"/>
          <p:cNvSpPr txBox="1"/>
          <p:nvPr/>
        </p:nvSpPr>
        <p:spPr>
          <a:xfrm>
            <a:off x="5808802" y="1371600"/>
            <a:ext cx="1907895" cy="338554"/>
          </a:xfrm>
          <a:prstGeom prst="rect">
            <a:avLst/>
          </a:prstGeom>
          <a:noFill/>
        </p:spPr>
        <p:txBody>
          <a:bodyPr wrap="none" rtlCol="0">
            <a:spAutoFit/>
          </a:bodyPr>
          <a:lstStyle/>
          <a:p>
            <a:r>
              <a:rPr lang="en-US" dirty="0" smtClean="0">
                <a:solidFill>
                  <a:schemeClr val="accent3">
                    <a:lumMod val="75000"/>
                  </a:schemeClr>
                </a:solidFill>
              </a:rPr>
              <a:t>960 Grid Example</a:t>
            </a:r>
            <a:endParaRPr lang="en-US" dirty="0">
              <a:solidFill>
                <a:schemeClr val="accent3">
                  <a:lumMod val="75000"/>
                </a:schemeClr>
              </a:solidFill>
            </a:endParaRPr>
          </a:p>
        </p:txBody>
      </p:sp>
    </p:spTree>
    <p:extLst>
      <p:ext uri="{BB962C8B-B14F-4D97-AF65-F5344CB8AC3E}">
        <p14:creationId xmlns:p14="http://schemas.microsoft.com/office/powerpoint/2010/main" val="3726535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Tricks – Image Tricks</a:t>
            </a:r>
            <a:endParaRPr lang="en-US" dirty="0"/>
          </a:p>
        </p:txBody>
      </p:sp>
      <p:sp>
        <p:nvSpPr>
          <p:cNvPr id="3" name="Content Placeholder 2"/>
          <p:cNvSpPr>
            <a:spLocks noGrp="1"/>
          </p:cNvSpPr>
          <p:nvPr>
            <p:ph idx="1"/>
          </p:nvPr>
        </p:nvSpPr>
        <p:spPr>
          <a:xfrm>
            <a:off x="209550" y="1219200"/>
            <a:ext cx="5562508" cy="5410200"/>
          </a:xfrm>
        </p:spPr>
        <p:txBody>
          <a:bodyPr/>
          <a:lstStyle/>
          <a:p>
            <a:r>
              <a:rPr lang="en-US" dirty="0" smtClean="0"/>
              <a:t>Using images increases the visual appeal and capabilities of CSS, but also increases the page download size</a:t>
            </a:r>
          </a:p>
          <a:p>
            <a:r>
              <a:rPr lang="en-US" dirty="0" smtClean="0"/>
              <a:t>Background</a:t>
            </a:r>
            <a:r>
              <a:rPr lang="en-US" baseline="0" dirty="0" smtClean="0"/>
              <a:t> image</a:t>
            </a:r>
          </a:p>
          <a:p>
            <a:pPr lvl="1"/>
            <a:r>
              <a:rPr lang="en-US" baseline="0" dirty="0" smtClean="0"/>
              <a:t>DOM elements can have their background set to an image rather than just a color</a:t>
            </a:r>
          </a:p>
          <a:p>
            <a:pPr lvl="1"/>
            <a:r>
              <a:rPr lang="en-US" baseline="0" dirty="0" smtClean="0"/>
              <a:t>Can be set to scroll with the page, or stay fixed</a:t>
            </a:r>
            <a:r>
              <a:rPr lang="en-US" dirty="0" smtClean="0"/>
              <a:t> in place</a:t>
            </a:r>
          </a:p>
          <a:p>
            <a:r>
              <a:rPr lang="en-US" dirty="0" smtClean="0"/>
              <a:t>Sprites</a:t>
            </a:r>
          </a:p>
          <a:p>
            <a:pPr lvl="1"/>
            <a:r>
              <a:rPr lang="en-US" dirty="0" smtClean="0"/>
              <a:t>The technique of combining multiple images into a single image</a:t>
            </a:r>
          </a:p>
          <a:p>
            <a:pPr lvl="1"/>
            <a:r>
              <a:rPr lang="en-US" dirty="0" smtClean="0"/>
              <a:t>Use background positioning and a fixed width to only show the desired portion of the super image</a:t>
            </a:r>
          </a:p>
          <a:p>
            <a:pPr lvl="1"/>
            <a:r>
              <a:rPr lang="en-US" dirty="0" smtClean="0"/>
              <a:t>Decreases per page downloads and page load time</a:t>
            </a:r>
          </a:p>
          <a:p>
            <a:pPr lvl="1"/>
            <a:r>
              <a:rPr lang="en-US" dirty="0" smtClean="0"/>
              <a:t>Prevents images from “blinking”</a:t>
            </a:r>
          </a:p>
          <a:p>
            <a:pPr lvl="1"/>
            <a:r>
              <a:rPr lang="en-US" dirty="0" smtClean="0">
                <a:hlinkClick r:id="rId2"/>
              </a:rPr>
              <a:t>Many automated tools available</a:t>
            </a:r>
            <a:endParaRPr lang="en-US" dirty="0" smtClean="0"/>
          </a:p>
          <a:p>
            <a:r>
              <a:rPr lang="en-US" dirty="0" smtClean="0"/>
              <a:t>Sliding Door</a:t>
            </a:r>
          </a:p>
          <a:p>
            <a:pPr lvl="1"/>
            <a:r>
              <a:rPr lang="en-US" dirty="0" smtClean="0"/>
              <a:t>A trick using 2 background images to create a symmetrical, variable width style</a:t>
            </a:r>
          </a:p>
          <a:p>
            <a:pPr lvl="1"/>
            <a:r>
              <a:rPr lang="en-US" dirty="0" smtClean="0"/>
              <a:t>Common for creating rounded tabs, fancy menu items, etc.</a:t>
            </a:r>
          </a:p>
          <a:p>
            <a:r>
              <a:rPr lang="en-US" dirty="0" smtClean="0"/>
              <a:t>Favicons</a:t>
            </a:r>
          </a:p>
          <a:p>
            <a:pPr lvl="1"/>
            <a:r>
              <a:rPr lang="en-US" dirty="0" smtClean="0"/>
              <a:t>Modern browsers allow you to specify an icon for the web site</a:t>
            </a:r>
          </a:p>
          <a:p>
            <a:pPr lvl="1"/>
            <a:r>
              <a:rPr lang="en-US" dirty="0" smtClean="0"/>
              <a:t>This icon is displayed in the tab bar, and when creating a desktop shortcut</a:t>
            </a:r>
          </a:p>
          <a:p>
            <a:pPr marL="488950" lvl="1" indent="0">
              <a:buNone/>
            </a:pPr>
            <a:r>
              <a:rPr lang="en-US" dirty="0" smtClean="0"/>
              <a:t>	</a:t>
            </a:r>
            <a:r>
              <a:rPr lang="en-US" dirty="0" smtClean="0">
                <a:latin typeface="Consolas" pitchFamily="49" charset="0"/>
                <a:cs typeface="Consolas" pitchFamily="49" charset="0"/>
              </a:rPr>
              <a:t>&lt;</a:t>
            </a:r>
            <a:r>
              <a:rPr lang="en-US" dirty="0">
                <a:latin typeface="Consolas" pitchFamily="49" charset="0"/>
                <a:cs typeface="Consolas" pitchFamily="49" charset="0"/>
              </a:rPr>
              <a:t>link </a:t>
            </a:r>
            <a:r>
              <a:rPr lang="en-US" dirty="0" err="1">
                <a:latin typeface="Consolas" pitchFamily="49" charset="0"/>
                <a:cs typeface="Consolas" pitchFamily="49" charset="0"/>
              </a:rPr>
              <a:t>rel</a:t>
            </a:r>
            <a:r>
              <a:rPr lang="en-US" dirty="0">
                <a:latin typeface="Consolas" pitchFamily="49" charset="0"/>
                <a:cs typeface="Consolas" pitchFamily="49" charset="0"/>
              </a:rPr>
              <a:t>="SHORTCUT ICON" </a:t>
            </a:r>
            <a:r>
              <a:rPr lang="en-US" dirty="0" err="1">
                <a:latin typeface="Consolas" pitchFamily="49" charset="0"/>
                <a:cs typeface="Consolas" pitchFamily="49" charset="0"/>
              </a:rPr>
              <a:t>href</a:t>
            </a:r>
            <a:r>
              <a:rPr lang="en-US" dirty="0">
                <a:latin typeface="Consolas" pitchFamily="49" charset="0"/>
                <a:cs typeface="Consolas" pitchFamily="49" charset="0"/>
              </a:rPr>
              <a:t>="</a:t>
            </a:r>
            <a:r>
              <a:rPr lang="en-US" dirty="0" err="1">
                <a:latin typeface="Consolas" pitchFamily="49" charset="0"/>
                <a:cs typeface="Consolas" pitchFamily="49" charset="0"/>
              </a:rPr>
              <a:t>img</a:t>
            </a:r>
            <a:r>
              <a:rPr lang="en-US" dirty="0">
                <a:latin typeface="Consolas" pitchFamily="49" charset="0"/>
                <a:cs typeface="Consolas" pitchFamily="49" charset="0"/>
              </a:rPr>
              <a:t>/favicon.ico" </a:t>
            </a:r>
            <a:r>
              <a:rPr lang="en-US" dirty="0" smtClean="0">
                <a:latin typeface="Consolas" pitchFamily="49" charset="0"/>
                <a:cs typeface="Consolas" pitchFamily="49" charset="0"/>
              </a:rPr>
              <a:t>/&gt;</a:t>
            </a:r>
          </a:p>
          <a:p>
            <a:pPr marL="488950" lvl="1" indent="0">
              <a:buNone/>
            </a:pPr>
            <a:r>
              <a:rPr lang="en-US" dirty="0" smtClean="0">
                <a:latin typeface="Consolas" pitchFamily="49" charset="0"/>
                <a:cs typeface="Consolas" pitchFamily="49" charset="0"/>
              </a:rPr>
              <a:t>	&lt;</a:t>
            </a:r>
            <a:r>
              <a:rPr lang="en-US" dirty="0">
                <a:latin typeface="Consolas" pitchFamily="49" charset="0"/>
                <a:cs typeface="Consolas" pitchFamily="49" charset="0"/>
              </a:rPr>
              <a:t>link </a:t>
            </a:r>
            <a:r>
              <a:rPr lang="en-US" dirty="0" err="1">
                <a:latin typeface="Consolas" pitchFamily="49" charset="0"/>
                <a:cs typeface="Consolas" pitchFamily="49" charset="0"/>
              </a:rPr>
              <a:t>rel</a:t>
            </a:r>
            <a:r>
              <a:rPr lang="en-US" dirty="0">
                <a:latin typeface="Consolas" pitchFamily="49" charset="0"/>
                <a:cs typeface="Consolas" pitchFamily="49" charset="0"/>
              </a:rPr>
              <a:t>="icon" type="image/</a:t>
            </a:r>
            <a:r>
              <a:rPr lang="en-US" dirty="0" err="1">
                <a:latin typeface="Consolas" pitchFamily="49" charset="0"/>
                <a:cs typeface="Consolas" pitchFamily="49" charset="0"/>
              </a:rPr>
              <a:t>vnd.microsoft.icon</a:t>
            </a:r>
            <a:r>
              <a:rPr lang="en-US" dirty="0">
                <a:latin typeface="Consolas" pitchFamily="49" charset="0"/>
                <a:cs typeface="Consolas" pitchFamily="49" charset="0"/>
              </a:rPr>
              <a:t>" </a:t>
            </a:r>
            <a:r>
              <a:rPr lang="en-US" dirty="0" err="1">
                <a:latin typeface="Consolas" pitchFamily="49" charset="0"/>
                <a:cs typeface="Consolas" pitchFamily="49" charset="0"/>
              </a:rPr>
              <a:t>href</a:t>
            </a:r>
            <a:r>
              <a:rPr lang="en-US" dirty="0">
                <a:latin typeface="Consolas" pitchFamily="49" charset="0"/>
                <a:cs typeface="Consolas" pitchFamily="49" charset="0"/>
              </a:rPr>
              <a:t>="</a:t>
            </a:r>
            <a:r>
              <a:rPr lang="en-US" dirty="0" err="1">
                <a:latin typeface="Consolas" pitchFamily="49" charset="0"/>
                <a:cs typeface="Consolas" pitchFamily="49" charset="0"/>
              </a:rPr>
              <a:t>img</a:t>
            </a:r>
            <a:r>
              <a:rPr lang="en-US" dirty="0">
                <a:latin typeface="Consolas" pitchFamily="49" charset="0"/>
                <a:cs typeface="Consolas" pitchFamily="49" charset="0"/>
              </a:rPr>
              <a:t>/favicon.ico" /&gt;</a:t>
            </a:r>
            <a:endParaRPr lang="en-US" dirty="0" smtClean="0">
              <a:latin typeface="Consolas" pitchFamily="49" charset="0"/>
              <a:cs typeface="Consolas" pitchFamily="49" charset="0"/>
            </a:endParaRPr>
          </a:p>
          <a:p>
            <a:r>
              <a:rPr lang="en-US" dirty="0" smtClean="0"/>
              <a:t>See </a:t>
            </a:r>
            <a:r>
              <a:rPr lang="en-US" dirty="0" smtClean="0">
                <a:hlinkClick r:id="rId3"/>
              </a:rPr>
              <a:t>example 6</a:t>
            </a:r>
            <a:r>
              <a:rPr lang="en-US" dirty="0" smtClean="0"/>
              <a:t> in the demo</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36</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5122" name="Picture 2" descr="[Diagram shows an isolated narrow left-side image with rounded top-left corner, then repeats that same image placed in front of a right-side image with a rounded right-side cor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567" y="4943475"/>
            <a:ext cx="23812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ss-sprit.es/i/css-sprit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858" y="2057400"/>
            <a:ext cx="3600542"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4387" y="1718846"/>
            <a:ext cx="2842445" cy="338554"/>
          </a:xfrm>
          <a:prstGeom prst="rect">
            <a:avLst/>
          </a:prstGeom>
          <a:noFill/>
        </p:spPr>
        <p:txBody>
          <a:bodyPr wrap="none" rtlCol="0">
            <a:spAutoFit/>
          </a:bodyPr>
          <a:lstStyle/>
          <a:p>
            <a:r>
              <a:rPr lang="en-US" dirty="0" smtClean="0">
                <a:solidFill>
                  <a:schemeClr val="accent3">
                    <a:lumMod val="75000"/>
                  </a:schemeClr>
                </a:solidFill>
              </a:rPr>
              <a:t>Image Sprite Consolidation</a:t>
            </a:r>
            <a:endParaRPr lang="en-US" dirty="0">
              <a:solidFill>
                <a:schemeClr val="accent3">
                  <a:lumMod val="75000"/>
                </a:schemeClr>
              </a:solidFill>
            </a:endParaRPr>
          </a:p>
        </p:txBody>
      </p:sp>
      <p:sp>
        <p:nvSpPr>
          <p:cNvPr id="10" name="TextBox 9"/>
          <p:cNvSpPr txBox="1"/>
          <p:nvPr/>
        </p:nvSpPr>
        <p:spPr>
          <a:xfrm>
            <a:off x="5791200" y="4579521"/>
            <a:ext cx="2471318" cy="338554"/>
          </a:xfrm>
          <a:prstGeom prst="rect">
            <a:avLst/>
          </a:prstGeom>
          <a:noFill/>
        </p:spPr>
        <p:txBody>
          <a:bodyPr wrap="none" rtlCol="0">
            <a:spAutoFit/>
          </a:bodyPr>
          <a:lstStyle/>
          <a:p>
            <a:r>
              <a:rPr lang="en-US" dirty="0" smtClean="0">
                <a:solidFill>
                  <a:schemeClr val="accent3">
                    <a:lumMod val="75000"/>
                  </a:schemeClr>
                </a:solidFill>
              </a:rPr>
              <a:t>Sliding Door Technique</a:t>
            </a:r>
            <a:endParaRPr lang="en-US" dirty="0">
              <a:solidFill>
                <a:schemeClr val="accent3">
                  <a:lumMod val="75000"/>
                </a:schemeClr>
              </a:solidFill>
            </a:endParaRPr>
          </a:p>
        </p:txBody>
      </p:sp>
      <p:sp>
        <p:nvSpPr>
          <p:cNvPr id="7" name="TextBox 6"/>
          <p:cNvSpPr txBox="1"/>
          <p:nvPr/>
        </p:nvSpPr>
        <p:spPr>
          <a:xfrm>
            <a:off x="6072850" y="3837801"/>
            <a:ext cx="1963999" cy="276999"/>
          </a:xfrm>
          <a:prstGeom prst="rect">
            <a:avLst/>
          </a:prstGeom>
          <a:noFill/>
        </p:spPr>
        <p:txBody>
          <a:bodyPr wrap="none" rtlCol="0">
            <a:spAutoFit/>
          </a:bodyPr>
          <a:lstStyle/>
          <a:p>
            <a:r>
              <a:rPr lang="en-US" sz="1200" b="0" dirty="0"/>
              <a:t>Source: http://css-sprit.es/</a:t>
            </a:r>
          </a:p>
        </p:txBody>
      </p:sp>
      <p:sp>
        <p:nvSpPr>
          <p:cNvPr id="12" name="TextBox 11"/>
          <p:cNvSpPr txBox="1"/>
          <p:nvPr/>
        </p:nvSpPr>
        <p:spPr>
          <a:xfrm>
            <a:off x="5791200" y="5273188"/>
            <a:ext cx="3278462" cy="246221"/>
          </a:xfrm>
          <a:prstGeom prst="rect">
            <a:avLst/>
          </a:prstGeom>
          <a:noFill/>
        </p:spPr>
        <p:txBody>
          <a:bodyPr wrap="none" rtlCol="0">
            <a:spAutoFit/>
          </a:bodyPr>
          <a:lstStyle/>
          <a:p>
            <a:r>
              <a:rPr lang="en-US" sz="1000" b="0" dirty="0"/>
              <a:t>Source: http://www.alistapart.com/articles/slidingdoors/</a:t>
            </a:r>
          </a:p>
        </p:txBody>
      </p:sp>
    </p:spTree>
    <p:extLst>
      <p:ext uri="{BB962C8B-B14F-4D97-AF65-F5344CB8AC3E}">
        <p14:creationId xmlns:p14="http://schemas.microsoft.com/office/powerpoint/2010/main" val="3743217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Tricks – </a:t>
            </a:r>
            <a:r>
              <a:rPr lang="en-US" dirty="0"/>
              <a:t>Optimizing </a:t>
            </a:r>
            <a:r>
              <a:rPr lang="en-US" dirty="0" smtClean="0"/>
              <a:t>images for the </a:t>
            </a:r>
            <a:r>
              <a:rPr lang="en-US" dirty="0"/>
              <a:t>web</a:t>
            </a:r>
            <a:endParaRPr lang="en-US" dirty="0" smtClean="0"/>
          </a:p>
        </p:txBody>
      </p:sp>
      <p:sp>
        <p:nvSpPr>
          <p:cNvPr id="3" name="Content Placeholder 2"/>
          <p:cNvSpPr>
            <a:spLocks noGrp="1"/>
          </p:cNvSpPr>
          <p:nvPr>
            <p:ph idx="1"/>
          </p:nvPr>
        </p:nvSpPr>
        <p:spPr/>
        <p:txBody>
          <a:bodyPr/>
          <a:lstStyle/>
          <a:p>
            <a:r>
              <a:rPr lang="en-US" dirty="0" smtClean="0"/>
              <a:t>Images are the largest automatically downloaded resources on a website</a:t>
            </a:r>
          </a:p>
          <a:p>
            <a:r>
              <a:rPr lang="en-US" dirty="0" smtClean="0"/>
              <a:t>Fine tuning the images on a page is important for getting your page to download quickly and to feel responsive</a:t>
            </a:r>
          </a:p>
          <a:p>
            <a:endParaRPr lang="en-US" dirty="0"/>
          </a:p>
          <a:p>
            <a:pPr marL="0" indent="0">
              <a:buNone/>
            </a:pPr>
            <a:r>
              <a:rPr lang="en-US" b="1" dirty="0" smtClean="0"/>
              <a:t>Image </a:t>
            </a:r>
            <a:r>
              <a:rPr lang="en-US" b="1" dirty="0" err="1" smtClean="0"/>
              <a:t>Filetypes</a:t>
            </a:r>
            <a:r>
              <a:rPr lang="en-US" b="1" dirty="0" smtClean="0"/>
              <a:t>:</a:t>
            </a:r>
          </a:p>
          <a:p>
            <a:r>
              <a:rPr lang="en-US" dirty="0" smtClean="0"/>
              <a:t>BMP – Bitmap – Uncompressed! Do not use on web pages.</a:t>
            </a:r>
          </a:p>
          <a:p>
            <a:r>
              <a:rPr lang="en-US" dirty="0" smtClean="0"/>
              <a:t>JPG – </a:t>
            </a:r>
            <a:r>
              <a:rPr lang="en-US" dirty="0" err="1" smtClean="0"/>
              <a:t>Lossy</a:t>
            </a:r>
            <a:r>
              <a:rPr lang="en-US" dirty="0" smtClean="0"/>
              <a:t> format good for photos and photorealistic images</a:t>
            </a:r>
          </a:p>
          <a:p>
            <a:r>
              <a:rPr lang="en-US" dirty="0" smtClean="0"/>
              <a:t>PNG – Lossless format, ZIP compressed – good for page elements and clipart style icons</a:t>
            </a:r>
          </a:p>
          <a:p>
            <a:r>
              <a:rPr lang="en-US" dirty="0" smtClean="0"/>
              <a:t>GIF – Old format, use PNGs unless you want cheesy animations</a:t>
            </a:r>
          </a:p>
          <a:p>
            <a:pPr lvl="1"/>
            <a:endParaRPr lang="en-US" dirty="0" smtClean="0"/>
          </a:p>
          <a:p>
            <a:pPr marL="0" indent="0">
              <a:buNone/>
            </a:pPr>
            <a:r>
              <a:rPr lang="en-US" b="1" dirty="0" smtClean="0"/>
              <a:t>Image Tuning</a:t>
            </a:r>
          </a:p>
          <a:p>
            <a:r>
              <a:rPr lang="en-US" dirty="0" smtClean="0"/>
              <a:t>Image resizing </a:t>
            </a:r>
            <a:r>
              <a:rPr lang="en-US" dirty="0"/>
              <a:t>/ </a:t>
            </a:r>
            <a:r>
              <a:rPr lang="en-US" dirty="0" smtClean="0"/>
              <a:t>Aspect ratio</a:t>
            </a:r>
          </a:p>
          <a:p>
            <a:pPr lvl="1"/>
            <a:r>
              <a:rPr lang="en-US" dirty="0" smtClean="0"/>
              <a:t>Size your images  to the size they will be displayed in an image editor, not using height/width on the HTML element</a:t>
            </a:r>
          </a:p>
          <a:p>
            <a:pPr lvl="1"/>
            <a:r>
              <a:rPr lang="en-US" dirty="0" smtClean="0"/>
              <a:t>Resizing in the browser looks terrible and increases download size</a:t>
            </a:r>
          </a:p>
          <a:p>
            <a:pPr lvl="1"/>
            <a:r>
              <a:rPr lang="en-US" dirty="0" smtClean="0"/>
              <a:t>Be careful not to stretch the image horizontally or vertically when you resize it</a:t>
            </a:r>
          </a:p>
          <a:p>
            <a:r>
              <a:rPr lang="en-US" dirty="0" smtClean="0"/>
              <a:t>MYTH: GIFs are smaller than PNGs</a:t>
            </a:r>
          </a:p>
          <a:p>
            <a:pPr lvl="1"/>
            <a:r>
              <a:rPr lang="en-US" dirty="0" smtClean="0"/>
              <a:t>PNGs are usually smaller than GIFs when properly fine tuned</a:t>
            </a:r>
          </a:p>
          <a:p>
            <a:pPr lvl="1"/>
            <a:r>
              <a:rPr lang="en-US" dirty="0" smtClean="0"/>
              <a:t>In Photoshop or The GIMP, set the color mode to indexed – The file will be limited to 256 unique colors, but the file size will be dramatically reduced</a:t>
            </a:r>
          </a:p>
          <a:p>
            <a:pPr lvl="1"/>
            <a:r>
              <a:rPr lang="en-US" dirty="0" smtClean="0"/>
              <a:t>Remove the alpha (transparency) layer if you are not using it</a:t>
            </a:r>
            <a:endParaRPr lang="en-US" dirty="0"/>
          </a:p>
          <a:p>
            <a:r>
              <a:rPr lang="en-US" dirty="0" smtClean="0"/>
              <a:t>See </a:t>
            </a:r>
            <a:r>
              <a:rPr lang="en-US" dirty="0" smtClean="0">
                <a:hlinkClick r:id="rId2"/>
              </a:rPr>
              <a:t>example 6</a:t>
            </a:r>
            <a:r>
              <a:rPr lang="en-US" dirty="0" smtClean="0"/>
              <a:t> in the demo</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37</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2955303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Tricks – </a:t>
            </a:r>
            <a:r>
              <a:rPr lang="en-US" dirty="0" smtClean="0"/>
              <a:t>Cross browser tricks/hacks/conditional </a:t>
            </a:r>
            <a:r>
              <a:rPr lang="en-US" dirty="0" err="1" smtClean="0"/>
              <a:t>stylesheets</a:t>
            </a:r>
            <a:endParaRPr lang="en-US" dirty="0" smtClean="0"/>
          </a:p>
        </p:txBody>
      </p:sp>
      <p:sp>
        <p:nvSpPr>
          <p:cNvPr id="3" name="Content Placeholder 2"/>
          <p:cNvSpPr>
            <a:spLocks noGrp="1"/>
          </p:cNvSpPr>
          <p:nvPr>
            <p:ph idx="1"/>
          </p:nvPr>
        </p:nvSpPr>
        <p:spPr/>
        <p:txBody>
          <a:bodyPr/>
          <a:lstStyle/>
          <a:p>
            <a:r>
              <a:rPr lang="en-US" dirty="0" smtClean="0"/>
              <a:t>Start your style with a CSS </a:t>
            </a:r>
            <a:r>
              <a:rPr lang="en-US" dirty="0"/>
              <a:t>reset - </a:t>
            </a:r>
            <a:r>
              <a:rPr lang="en-US" dirty="0">
                <a:hlinkClick r:id="rId2"/>
              </a:rPr>
              <a:t>http://meyerweb.com/eric/tools/css/reset</a:t>
            </a:r>
            <a:r>
              <a:rPr lang="en-US" dirty="0" smtClean="0">
                <a:hlinkClick r:id="rId2"/>
              </a:rPr>
              <a:t>/</a:t>
            </a:r>
            <a:endParaRPr lang="en-US" dirty="0"/>
          </a:p>
          <a:p>
            <a:r>
              <a:rPr lang="en-US" dirty="0" smtClean="0"/>
              <a:t>Child Selectors </a:t>
            </a:r>
          </a:p>
          <a:p>
            <a:pPr lvl="1"/>
            <a:r>
              <a:rPr lang="en-US" dirty="0" smtClean="0"/>
              <a:t>IE6 ignores them, so you can use it for valid, browser conditional styles</a:t>
            </a:r>
          </a:p>
          <a:p>
            <a:r>
              <a:rPr lang="en-US" dirty="0" smtClean="0"/>
              <a:t>W3C validation </a:t>
            </a:r>
          </a:p>
          <a:p>
            <a:pPr lvl="1"/>
            <a:r>
              <a:rPr lang="en-US" dirty="0" smtClean="0"/>
              <a:t>Many browser compatibility issues occur because browsers handle invalid html/css differently.  If you aim for W3C validated code you will have fewer problems</a:t>
            </a:r>
          </a:p>
          <a:p>
            <a:pPr lvl="1"/>
            <a:r>
              <a:rPr lang="en-US" dirty="0" smtClean="0"/>
              <a:t>You can use the Web Developer Toolbar to validate HTML on your </a:t>
            </a:r>
            <a:r>
              <a:rPr lang="en-US" dirty="0" err="1" smtClean="0"/>
              <a:t>localhost</a:t>
            </a:r>
            <a:r>
              <a:rPr lang="en-US" dirty="0" smtClean="0"/>
              <a:t> or behind a firewall, or directly copy and paste it to the W3C validator here: </a:t>
            </a:r>
            <a:r>
              <a:rPr lang="en-US" u="sng" dirty="0">
                <a:hlinkClick r:id="rId3"/>
              </a:rPr>
              <a:t>http://validator.w3.org/#validate_by_input</a:t>
            </a:r>
            <a:endParaRPr lang="en-US" dirty="0" smtClean="0"/>
          </a:p>
          <a:p>
            <a:r>
              <a:rPr lang="en-US" dirty="0" smtClean="0"/>
              <a:t>IE conditional </a:t>
            </a:r>
            <a:r>
              <a:rPr lang="en-US" dirty="0" err="1" smtClean="0"/>
              <a:t>stylesheets</a:t>
            </a:r>
            <a:endParaRPr lang="en-US" dirty="0" smtClean="0"/>
          </a:p>
          <a:p>
            <a:pPr lvl="1"/>
            <a:r>
              <a:rPr lang="en-US" dirty="0" smtClean="0"/>
              <a:t>Microsoft has implemented a feature so you can serve different css based on the browser version:</a:t>
            </a:r>
          </a:p>
          <a:p>
            <a:pPr marL="488950" lvl="1" indent="0">
              <a:buNone/>
            </a:pPr>
            <a:r>
              <a:rPr lang="en-US" dirty="0" smtClean="0">
                <a:latin typeface="Consolas" pitchFamily="49" charset="0"/>
                <a:cs typeface="Consolas" pitchFamily="49" charset="0"/>
              </a:rPr>
              <a:t>		&lt;!--[</a:t>
            </a:r>
            <a:r>
              <a:rPr lang="en-US" dirty="0">
                <a:latin typeface="Consolas" pitchFamily="49" charset="0"/>
                <a:cs typeface="Consolas" pitchFamily="49" charset="0"/>
              </a:rPr>
              <a:t>if IE 6</a:t>
            </a:r>
            <a:r>
              <a:rPr lang="en-US" dirty="0" smtClean="0">
                <a:latin typeface="Consolas" pitchFamily="49" charset="0"/>
                <a:cs typeface="Consolas" pitchFamily="49" charset="0"/>
              </a:rPr>
              <a:t>]&gt;</a:t>
            </a:r>
            <a:endParaRPr lang="en-US" dirty="0">
              <a:latin typeface="Consolas" pitchFamily="49" charset="0"/>
              <a:cs typeface="Consolas" pitchFamily="49" charset="0"/>
            </a:endParaRPr>
          </a:p>
          <a:p>
            <a:pPr marL="488950" lvl="1" indent="0">
              <a:buNone/>
            </a:pPr>
            <a:r>
              <a:rPr lang="en-US" dirty="0" smtClean="0">
                <a:latin typeface="Consolas" pitchFamily="49" charset="0"/>
                <a:cs typeface="Consolas" pitchFamily="49" charset="0"/>
              </a:rPr>
              <a:t>		&lt;</a:t>
            </a:r>
            <a:r>
              <a:rPr lang="en-US" dirty="0">
                <a:latin typeface="Consolas" pitchFamily="49" charset="0"/>
                <a:cs typeface="Consolas" pitchFamily="49" charset="0"/>
              </a:rPr>
              <a:t>link </a:t>
            </a:r>
            <a:r>
              <a:rPr lang="en-US" dirty="0" err="1">
                <a:latin typeface="Consolas" pitchFamily="49" charset="0"/>
                <a:cs typeface="Consolas" pitchFamily="49" charset="0"/>
              </a:rPr>
              <a:t>rel</a:t>
            </a:r>
            <a:r>
              <a:rPr lang="en-US" dirty="0">
                <a:latin typeface="Consolas" pitchFamily="49" charset="0"/>
                <a:cs typeface="Consolas" pitchFamily="49" charset="0"/>
              </a:rPr>
              <a:t>="</a:t>
            </a:r>
            <a:r>
              <a:rPr lang="en-US" dirty="0" err="1">
                <a:latin typeface="Consolas" pitchFamily="49" charset="0"/>
                <a:cs typeface="Consolas" pitchFamily="49" charset="0"/>
              </a:rPr>
              <a:t>stylesheet</a:t>
            </a:r>
            <a:r>
              <a:rPr lang="en-US" dirty="0">
                <a:latin typeface="Consolas" pitchFamily="49" charset="0"/>
                <a:cs typeface="Consolas" pitchFamily="49" charset="0"/>
              </a:rPr>
              <a:t>" </a:t>
            </a:r>
            <a:r>
              <a:rPr lang="en-US" dirty="0" err="1">
                <a:latin typeface="Consolas" pitchFamily="49" charset="0"/>
                <a:cs typeface="Consolas" pitchFamily="49" charset="0"/>
              </a:rPr>
              <a:t>href</a:t>
            </a:r>
            <a:r>
              <a:rPr lang="en-US" dirty="0" smtClean="0">
                <a:latin typeface="Consolas" pitchFamily="49" charset="0"/>
                <a:cs typeface="Consolas" pitchFamily="49" charset="0"/>
              </a:rPr>
              <a:t>="ie6.css</a:t>
            </a:r>
            <a:r>
              <a:rPr lang="en-US" dirty="0">
                <a:latin typeface="Consolas" pitchFamily="49" charset="0"/>
                <a:cs typeface="Consolas" pitchFamily="49" charset="0"/>
              </a:rPr>
              <a:t>" media="all</a:t>
            </a:r>
            <a:r>
              <a:rPr lang="en-US" dirty="0" smtClean="0">
                <a:latin typeface="Consolas" pitchFamily="49" charset="0"/>
                <a:cs typeface="Consolas" pitchFamily="49" charset="0"/>
              </a:rPr>
              <a:t>"&gt;</a:t>
            </a:r>
            <a:endParaRPr lang="en-US" dirty="0">
              <a:latin typeface="Consolas" pitchFamily="49" charset="0"/>
              <a:cs typeface="Consolas" pitchFamily="49" charset="0"/>
            </a:endParaRPr>
          </a:p>
          <a:p>
            <a:pPr marL="488950" lvl="1" indent="0">
              <a:buNone/>
            </a:pPr>
            <a:r>
              <a:rPr lang="en-US" dirty="0" smtClean="0">
                <a:latin typeface="Consolas" pitchFamily="49" charset="0"/>
                <a:cs typeface="Consolas" pitchFamily="49" charset="0"/>
              </a:rPr>
              <a:t>		&lt;![</a:t>
            </a:r>
            <a:r>
              <a:rPr lang="en-US" dirty="0" err="1">
                <a:latin typeface="Consolas" pitchFamily="49" charset="0"/>
                <a:cs typeface="Consolas" pitchFamily="49" charset="0"/>
              </a:rPr>
              <a:t>endif</a:t>
            </a:r>
            <a:r>
              <a:rPr lang="en-US" dirty="0">
                <a:latin typeface="Consolas" pitchFamily="49" charset="0"/>
                <a:cs typeface="Consolas" pitchFamily="49" charset="0"/>
              </a:rPr>
              <a:t>]--&gt;</a:t>
            </a:r>
          </a:p>
          <a:p>
            <a:r>
              <a:rPr lang="en-US" dirty="0" smtClean="0"/>
              <a:t>Use a DOCTYPE at the top of your page </a:t>
            </a:r>
          </a:p>
          <a:p>
            <a:pPr lvl="1"/>
            <a:r>
              <a:rPr lang="en-US" dirty="0" smtClean="0">
                <a:cs typeface="Consolas" pitchFamily="49" charset="0"/>
              </a:rPr>
              <a:t>for HTML5: </a:t>
            </a:r>
            <a:r>
              <a:rPr lang="en-US" dirty="0" smtClean="0">
                <a:latin typeface="Consolas" pitchFamily="49" charset="0"/>
                <a:cs typeface="Consolas" pitchFamily="49" charset="0"/>
              </a:rPr>
              <a:t>&lt;!</a:t>
            </a:r>
            <a:r>
              <a:rPr lang="en-US" dirty="0">
                <a:latin typeface="Consolas" pitchFamily="49" charset="0"/>
                <a:cs typeface="Consolas" pitchFamily="49" charset="0"/>
              </a:rPr>
              <a:t>DOCTYPE html&gt; </a:t>
            </a:r>
            <a:endParaRPr lang="en-US" dirty="0" smtClean="0">
              <a:latin typeface="Consolas" pitchFamily="49" charset="0"/>
              <a:cs typeface="Consolas" pitchFamily="49" charset="0"/>
            </a:endParaRPr>
          </a:p>
          <a:p>
            <a:pPr lvl="1"/>
            <a:r>
              <a:rPr lang="en-US" dirty="0" smtClean="0"/>
              <a:t>Using a </a:t>
            </a:r>
            <a:r>
              <a:rPr lang="en-US" dirty="0" err="1" smtClean="0"/>
              <a:t>doctype</a:t>
            </a:r>
            <a:r>
              <a:rPr lang="en-US" dirty="0" smtClean="0"/>
              <a:t> puts the browser in Standards Compliance mode instead of Quirks Mode</a:t>
            </a:r>
          </a:p>
          <a:p>
            <a:pPr lvl="1"/>
            <a:r>
              <a:rPr lang="en-US" dirty="0" smtClean="0"/>
              <a:t>Should be the first element on the page, before even the &lt;html&gt; tag</a:t>
            </a:r>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sz="1400" dirty="0" smtClean="0">
                <a:solidFill>
                  <a:schemeClr val="tx1"/>
                </a:solidFill>
                <a:effectLst/>
                <a:latin typeface="+mn-lt"/>
                <a:ea typeface="+mn-ea"/>
                <a:cs typeface="+mn-cs"/>
              </a:rPr>
              <a:t>Test your pages in different browsers regularly as you develop</a:t>
            </a:r>
          </a:p>
          <a:p>
            <a:pPr lvl="1">
              <a:defRPr/>
            </a:pPr>
            <a:r>
              <a:rPr lang="en-US" dirty="0" smtClean="0">
                <a:hlinkClick r:id="rId4"/>
              </a:rPr>
              <a:t>http://www.my-debugbar.com/wiki/IETester/HomePage</a:t>
            </a:r>
            <a:endParaRPr lang="en-US" dirty="0" smtClean="0"/>
          </a:p>
          <a:p>
            <a:pPr lvl="1">
              <a:defRPr/>
            </a:pPr>
            <a:r>
              <a:rPr lang="en-US" u="sng" dirty="0">
                <a:hlinkClick r:id="rId5"/>
              </a:rPr>
              <a:t>http://utilu.com/IECollection</a:t>
            </a:r>
            <a:r>
              <a:rPr lang="en-US" u="sng" dirty="0" smtClean="0">
                <a:hlinkClick r:id="rId5"/>
              </a:rPr>
              <a:t>/</a:t>
            </a:r>
            <a:endParaRPr lang="en-US" dirty="0" smtClean="0"/>
          </a:p>
          <a:p>
            <a:pPr lvl="1">
              <a:defRPr/>
            </a:pPr>
            <a:r>
              <a:rPr lang="en-US" dirty="0" smtClean="0">
                <a:hlinkClick r:id="rId6"/>
              </a:rPr>
              <a:t>http</a:t>
            </a:r>
            <a:r>
              <a:rPr lang="en-US" dirty="0">
                <a:hlinkClick r:id="rId6"/>
              </a:rPr>
              <a:t>://tredosoft.com/Multiple_IE</a:t>
            </a:r>
            <a:endParaRPr lang="en-US" dirty="0" smtClean="0"/>
          </a:p>
          <a:p>
            <a:r>
              <a:rPr lang="en-US" sz="1400" b="0" i="0" dirty="0" smtClean="0">
                <a:solidFill>
                  <a:schemeClr val="tx1"/>
                </a:solidFill>
                <a:effectLst/>
                <a:latin typeface="+mn-lt"/>
                <a:ea typeface="+mn-ea"/>
                <a:cs typeface="+mn-cs"/>
                <a:hlinkClick r:id="rId7"/>
              </a:rPr>
              <a:t>http://universal-ie6-css.googlecode.com</a:t>
            </a:r>
            <a:endParaRPr lang="en-US" sz="1400" b="0" i="0" dirty="0" smtClean="0">
              <a:solidFill>
                <a:schemeClr val="tx1"/>
              </a:solidFill>
              <a:effectLst/>
              <a:latin typeface="+mn-lt"/>
              <a:ea typeface="+mn-ea"/>
              <a:cs typeface="+mn-cs"/>
            </a:endParaRPr>
          </a:p>
          <a:p>
            <a:r>
              <a:rPr lang="en-US" dirty="0">
                <a:hlinkClick r:id="rId8"/>
              </a:rPr>
              <a:t>http://www.position-absolute.com/articles/css-for-ie6-6-common-problems-and-fast-ways-to-fix-them/</a:t>
            </a:r>
            <a:endParaRPr lang="en-US" sz="1400" b="0" i="0" dirty="0" smtClean="0">
              <a:solidFill>
                <a:schemeClr val="tx1"/>
              </a:solidFill>
              <a:effectLst/>
              <a:latin typeface="+mn-lt"/>
              <a:ea typeface="+mn-ea"/>
              <a:cs typeface="+mn-cs"/>
            </a:endParaRPr>
          </a:p>
          <a:p>
            <a:endParaRPr lang="en-US" sz="1400" b="0" i="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38</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2993776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 </a:t>
            </a:r>
            <a:r>
              <a:rPr lang="en-US" dirty="0" smtClean="0"/>
              <a:t>Theming SharePoint </a:t>
            </a:r>
            <a:endParaRPr lang="en-US" dirty="0"/>
          </a:p>
        </p:txBody>
      </p:sp>
      <p:sp>
        <p:nvSpPr>
          <p:cNvPr id="3" name="Content Placeholder 2"/>
          <p:cNvSpPr>
            <a:spLocks noGrp="1"/>
          </p:cNvSpPr>
          <p:nvPr>
            <p:ph idx="1"/>
          </p:nvPr>
        </p:nvSpPr>
        <p:spPr>
          <a:xfrm>
            <a:off x="209550" y="1219200"/>
            <a:ext cx="5581650" cy="5410200"/>
          </a:xfrm>
        </p:spPr>
        <p:txBody>
          <a:bodyPr/>
          <a:lstStyle/>
          <a:p>
            <a:r>
              <a:rPr lang="en-US" dirty="0" smtClean="0"/>
              <a:t>Build a Microsoft Office Theme</a:t>
            </a:r>
          </a:p>
          <a:p>
            <a:pPr lvl="1"/>
            <a:r>
              <a:rPr lang="en-US" dirty="0" smtClean="0"/>
              <a:t>This can be done in PowerPoint</a:t>
            </a:r>
          </a:p>
          <a:p>
            <a:pPr lvl="1"/>
            <a:r>
              <a:rPr lang="en-US" dirty="0" smtClean="0"/>
              <a:t>Save the theme as a </a:t>
            </a:r>
            <a:r>
              <a:rPr lang="en-US" dirty="0" err="1" smtClean="0"/>
              <a:t>thmx</a:t>
            </a:r>
            <a:r>
              <a:rPr lang="en-US" dirty="0" smtClean="0"/>
              <a:t> file and import it into SharePoint in a module</a:t>
            </a:r>
          </a:p>
          <a:p>
            <a:pPr lvl="1"/>
            <a:r>
              <a:rPr lang="en-US" dirty="0" smtClean="0"/>
              <a:t>By Starting from here, you will be working with SharePoint when designing your theme rather than against it</a:t>
            </a:r>
          </a:p>
          <a:p>
            <a:r>
              <a:rPr lang="en-US" dirty="0" smtClean="0"/>
              <a:t>Start with a built in SharePoint 2010 masterpage, and modify it to meet your needs</a:t>
            </a:r>
          </a:p>
          <a:p>
            <a:pPr lvl="1"/>
            <a:r>
              <a:rPr lang="en-US" dirty="0" smtClean="0"/>
              <a:t>Add CSS links, CSS classes, move page elements around, etc.</a:t>
            </a:r>
          </a:p>
          <a:p>
            <a:pPr lvl="1"/>
            <a:r>
              <a:rPr lang="en-US" dirty="0" smtClean="0"/>
              <a:t>Shows you what you MUST have on the masterpage and helps you avoid errors</a:t>
            </a:r>
          </a:p>
          <a:p>
            <a:pPr lvl="1"/>
            <a:r>
              <a:rPr lang="en-US" dirty="0" smtClean="0"/>
              <a:t>V4 or minimal are good general master pages to start with, and you will need a separate my site master page if you are using them</a:t>
            </a:r>
          </a:p>
          <a:p>
            <a:r>
              <a:rPr lang="en-US" dirty="0" smtClean="0"/>
              <a:t>Add theme CSS files, images, etc.</a:t>
            </a:r>
          </a:p>
          <a:p>
            <a:pPr lvl="1"/>
            <a:r>
              <a:rPr lang="en-US" dirty="0" smtClean="0"/>
              <a:t>SharePoint CSS colors can be set to the values from </a:t>
            </a:r>
            <a:r>
              <a:rPr lang="en-US" dirty="0"/>
              <a:t>the current theme: </a:t>
            </a:r>
            <a:r>
              <a:rPr lang="en-US" dirty="0">
                <a:hlinkClick r:id="rId2"/>
              </a:rPr>
              <a:t>http://</a:t>
            </a:r>
            <a:r>
              <a:rPr lang="en-US" dirty="0" smtClean="0">
                <a:hlinkClick r:id="rId2"/>
              </a:rPr>
              <a:t>www.wictorwilen.se/Post/Creating-custom-themable-CSS-files-for-SharePoint-2010.aspx</a:t>
            </a:r>
            <a:endParaRPr lang="en-US" dirty="0" smtClean="0"/>
          </a:p>
          <a:p>
            <a:pPr lvl="1"/>
            <a:r>
              <a:rPr lang="en-US" dirty="0" smtClean="0"/>
              <a:t>Add images by including the SharePoint “Images” mapped folder in your Visual Studio project.\</a:t>
            </a:r>
            <a:endParaRPr lang="en-US" dirty="0"/>
          </a:p>
          <a:p>
            <a:r>
              <a:rPr lang="en-US" dirty="0" smtClean="0"/>
              <a:t>Veda Page with </a:t>
            </a:r>
            <a:r>
              <a:rPr lang="en-US" dirty="0"/>
              <a:t>more information: </a:t>
            </a:r>
            <a:r>
              <a:rPr lang="en-US" dirty="0">
                <a:hlinkClick r:id="rId3"/>
              </a:rPr>
              <a:t>http://</a:t>
            </a:r>
            <a:r>
              <a:rPr lang="en-US" dirty="0" smtClean="0">
                <a:hlinkClick r:id="rId3"/>
              </a:rPr>
              <a:t>veda.parivedasolutions.com/knowledge/technology/sharepoint/Pages/BrandingThemingSharepoint2010.aspx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39</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85800"/>
            <a:ext cx="322916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477674"/>
            <a:ext cx="3229164" cy="99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2688520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session is part of the Architect Training curriculum</a:t>
            </a:r>
            <a:endParaRPr lang="en-US" dirty="0"/>
          </a:p>
        </p:txBody>
      </p:sp>
      <p:sp>
        <p:nvSpPr>
          <p:cNvPr id="4" name="Slide Number Placeholder 3"/>
          <p:cNvSpPr>
            <a:spLocks noGrp="1"/>
          </p:cNvSpPr>
          <p:nvPr>
            <p:ph type="sldNum" sz="quarter" idx="10"/>
          </p:nvPr>
        </p:nvSpPr>
        <p:spPr/>
        <p:txBody>
          <a:bodyPr/>
          <a:lstStyle/>
          <a:p>
            <a:pPr>
              <a:defRPr/>
            </a:pPr>
            <a:fld id="{13772D36-43BC-4340-AA9C-C3DE31D54004}" type="slidenum">
              <a:rPr lang="en-US" smtClean="0"/>
              <a:pPr>
                <a:defRPr/>
              </a:pPr>
              <a:t>4</a:t>
            </a:fld>
            <a:endParaRPr lang="en-US"/>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1050" y="4495800"/>
            <a:ext cx="9779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02957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139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Tricks – Meta</a:t>
            </a:r>
            <a:r>
              <a:rPr lang="en-US" sz="1600" b="1" baseline="0" dirty="0" smtClean="0">
                <a:solidFill>
                  <a:schemeClr val="tx2"/>
                </a:solidFill>
                <a:effectLst/>
                <a:latin typeface="+mj-lt"/>
                <a:ea typeface="+mj-ea"/>
                <a:cs typeface="+mj-cs"/>
              </a:rPr>
              <a:t> </a:t>
            </a:r>
            <a:r>
              <a:rPr lang="en-US" dirty="0" smtClean="0"/>
              <a:t>CSS</a:t>
            </a:r>
          </a:p>
        </p:txBody>
      </p:sp>
      <p:sp>
        <p:nvSpPr>
          <p:cNvPr id="3" name="Content Placeholder 2"/>
          <p:cNvSpPr>
            <a:spLocks noGrp="1"/>
          </p:cNvSpPr>
          <p:nvPr>
            <p:ph idx="1"/>
          </p:nvPr>
        </p:nvSpPr>
        <p:spPr/>
        <p:txBody>
          <a:bodyPr/>
          <a:lstStyle/>
          <a:p>
            <a:r>
              <a:rPr lang="en-US" dirty="0" smtClean="0"/>
              <a:t>Media Tag</a:t>
            </a:r>
          </a:p>
          <a:p>
            <a:pPr lvl="1"/>
            <a:r>
              <a:rPr lang="en-US" dirty="0" smtClean="0"/>
              <a:t>Can set styles to only be used in certain scenarios  (print/screen</a:t>
            </a:r>
            <a:r>
              <a:rPr lang="en-US" dirty="0"/>
              <a:t>)</a:t>
            </a:r>
            <a:endParaRPr lang="en-US" dirty="0" smtClean="0"/>
          </a:p>
          <a:p>
            <a:pPr lvl="1"/>
            <a:r>
              <a:rPr lang="en-US" dirty="0"/>
              <a:t>&lt;LINK REL="</a:t>
            </a:r>
            <a:r>
              <a:rPr lang="en-US" dirty="0" err="1"/>
              <a:t>stylesheet</a:t>
            </a:r>
            <a:r>
              <a:rPr lang="en-US" dirty="0"/>
              <a:t>" TYPE="text/</a:t>
            </a:r>
            <a:r>
              <a:rPr lang="en-US" dirty="0" err="1"/>
              <a:t>css</a:t>
            </a:r>
            <a:r>
              <a:rPr lang="en-US" dirty="0"/>
              <a:t>" MEDIA="print, handheld" HREF="foo.css</a:t>
            </a:r>
            <a:r>
              <a:rPr lang="en-US" dirty="0" smtClean="0"/>
              <a:t>"&gt;</a:t>
            </a:r>
          </a:p>
          <a:p>
            <a:pPr lvl="1"/>
            <a:r>
              <a:rPr lang="en-US" dirty="0" smtClean="0"/>
              <a:t>@</a:t>
            </a:r>
            <a:r>
              <a:rPr lang="en-US" dirty="0"/>
              <a:t>media print </a:t>
            </a:r>
            <a:r>
              <a:rPr lang="en-US" dirty="0" smtClean="0"/>
              <a:t>{ … }</a:t>
            </a:r>
          </a:p>
          <a:p>
            <a:r>
              <a:rPr lang="en-US" dirty="0" smtClean="0"/>
              <a:t>Name Spacing</a:t>
            </a:r>
          </a:p>
          <a:p>
            <a:pPr lvl="1"/>
            <a:r>
              <a:rPr lang="en-US" dirty="0" smtClean="0"/>
              <a:t>If you are working in an environment with css from a lot of sources, adding a short word with a dash or underscore in front of your styles is common/helpful</a:t>
            </a:r>
          </a:p>
          <a:p>
            <a:pPr lvl="1"/>
            <a:r>
              <a:rPr lang="en-US" dirty="0" smtClean="0"/>
              <a:t>Avoids collisions, but too long of namespaces can increase download size</a:t>
            </a:r>
          </a:p>
          <a:p>
            <a:r>
              <a:rPr lang="en-US" dirty="0" smtClean="0"/>
              <a:t>@import</a:t>
            </a:r>
          </a:p>
          <a:p>
            <a:pPr lvl="1"/>
            <a:r>
              <a:rPr lang="en-US" dirty="0" smtClean="0"/>
              <a:t>Allows you to put common styles or templates into separate files and import just what you want</a:t>
            </a:r>
          </a:p>
          <a:p>
            <a:pPr lvl="1"/>
            <a:r>
              <a:rPr lang="en-US" dirty="0" smtClean="0"/>
              <a:t>Increases organization, path complexity, and number of downloads per page</a:t>
            </a:r>
          </a:p>
          <a:p>
            <a:r>
              <a:rPr lang="en-US" dirty="0" smtClean="0"/>
              <a:t>CSS </a:t>
            </a:r>
            <a:r>
              <a:rPr lang="en-US" dirty="0"/>
              <a:t>compression</a:t>
            </a:r>
          </a:p>
          <a:p>
            <a:pPr lvl="1"/>
            <a:r>
              <a:rPr lang="en-US" dirty="0"/>
              <a:t>Combine CSS files into a single download</a:t>
            </a:r>
          </a:p>
          <a:p>
            <a:pPr lvl="1"/>
            <a:r>
              <a:rPr lang="en-US" dirty="0"/>
              <a:t>If you are working on a site with a lot of traffic, or where bandwidth is precious, use shorter class </a:t>
            </a:r>
            <a:r>
              <a:rPr lang="en-US" dirty="0" smtClean="0"/>
              <a:t>names</a:t>
            </a:r>
          </a:p>
          <a:p>
            <a:pPr lvl="1"/>
            <a:r>
              <a:rPr lang="en-US" dirty="0" smtClean="0"/>
              <a:t>Some sites take this a step further and  use automated tools to “minify” their CSS</a:t>
            </a:r>
          </a:p>
          <a:p>
            <a:pPr lvl="1"/>
            <a:r>
              <a:rPr lang="en-US" dirty="0" smtClean="0"/>
              <a:t>Replace descriptive class names with short unique random character combinations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40</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2768088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Tools – </a:t>
            </a:r>
            <a:r>
              <a:rPr lang="en-US" dirty="0" smtClean="0"/>
              <a:t>Cache Refresh</a:t>
            </a:r>
          </a:p>
        </p:txBody>
      </p:sp>
      <p:sp>
        <p:nvSpPr>
          <p:cNvPr id="3" name="Content Placeholder 2"/>
          <p:cNvSpPr>
            <a:spLocks noGrp="1"/>
          </p:cNvSpPr>
          <p:nvPr>
            <p:ph idx="1"/>
          </p:nvPr>
        </p:nvSpPr>
        <p:spPr>
          <a:xfrm>
            <a:off x="209550" y="1219200"/>
            <a:ext cx="5429250" cy="5410200"/>
          </a:xfrm>
        </p:spPr>
        <p:txBody>
          <a:bodyPr/>
          <a:lstStyle/>
          <a:p>
            <a:r>
              <a:rPr lang="en-US" dirty="0" smtClean="0"/>
              <a:t>One of the benefits of CSS files how well they can be cached.  This can cause some heartache as you are actively developing your styles.  Find out how to clear the CSS cache on the browsers you are testing with.</a:t>
            </a:r>
          </a:p>
          <a:p>
            <a:endParaRPr lang="en-US" dirty="0"/>
          </a:p>
          <a:p>
            <a:r>
              <a:rPr lang="en-US" dirty="0" smtClean="0"/>
              <a:t>Every browser has an option hidden in the menu someplace to delete the cache, or temporary internet files</a:t>
            </a:r>
          </a:p>
          <a:p>
            <a:endParaRPr lang="en-US" dirty="0" smtClean="0"/>
          </a:p>
          <a:p>
            <a:r>
              <a:rPr lang="en-US" dirty="0" smtClean="0"/>
              <a:t>Pressing Ctrl-F5 in most browsers will cause the page to do a full reload</a:t>
            </a:r>
          </a:p>
          <a:p>
            <a:endParaRPr lang="en-US" dirty="0"/>
          </a:p>
          <a:p>
            <a:r>
              <a:rPr lang="en-US" dirty="0" smtClean="0"/>
              <a:t>The Web Developer Toolbar </a:t>
            </a:r>
            <a:r>
              <a:rPr lang="en-US" dirty="0" err="1" smtClean="0"/>
              <a:t>addon</a:t>
            </a:r>
            <a:r>
              <a:rPr lang="en-US" dirty="0" smtClean="0"/>
              <a:t> for Firefox and Chrome allows you to disable the browser cache</a:t>
            </a:r>
          </a:p>
          <a:p>
            <a:endParaRPr lang="en-US" dirty="0"/>
          </a:p>
          <a:p>
            <a:r>
              <a:rPr lang="en-US" dirty="0">
                <a:hlinkClick r:id="rId2"/>
              </a:rPr>
              <a:t>http://livejs.com/</a:t>
            </a:r>
            <a:r>
              <a:rPr lang="en-US" dirty="0"/>
              <a:t> - </a:t>
            </a:r>
            <a:r>
              <a:rPr lang="en-US" dirty="0" err="1"/>
              <a:t>scriptlet</a:t>
            </a:r>
            <a:r>
              <a:rPr lang="en-US" dirty="0"/>
              <a:t> for developers that automatically refreshes the page when changes are detected in </a:t>
            </a:r>
            <a:r>
              <a:rPr lang="en-US" dirty="0" smtClean="0"/>
              <a:t>css, </a:t>
            </a:r>
            <a:r>
              <a:rPr lang="en-US" dirty="0" err="1" smtClean="0"/>
              <a:t>javascript</a:t>
            </a:r>
            <a:r>
              <a:rPr lang="en-US" dirty="0" smtClean="0"/>
              <a:t> </a:t>
            </a:r>
            <a:r>
              <a:rPr lang="en-US" dirty="0"/>
              <a:t>or html</a:t>
            </a:r>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41</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67200"/>
            <a:ext cx="2247900" cy="257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9" y="1638300"/>
            <a:ext cx="3406349"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89712" y="1231900"/>
            <a:ext cx="3114122" cy="338554"/>
          </a:xfrm>
          <a:prstGeom prst="rect">
            <a:avLst/>
          </a:prstGeom>
          <a:noFill/>
        </p:spPr>
        <p:txBody>
          <a:bodyPr wrap="none" rtlCol="0">
            <a:spAutoFit/>
          </a:bodyPr>
          <a:lstStyle/>
          <a:p>
            <a:r>
              <a:rPr lang="en-US" dirty="0" smtClean="0">
                <a:solidFill>
                  <a:schemeClr val="accent3">
                    <a:lumMod val="75000"/>
                  </a:schemeClr>
                </a:solidFill>
              </a:rPr>
              <a:t>Deleting Temporary Files in IE</a:t>
            </a:r>
            <a:endParaRPr lang="en-US" dirty="0">
              <a:solidFill>
                <a:schemeClr val="accent3">
                  <a:lumMod val="75000"/>
                </a:schemeClr>
              </a:solidFill>
            </a:endParaRPr>
          </a:p>
        </p:txBody>
      </p:sp>
      <p:sp>
        <p:nvSpPr>
          <p:cNvPr id="7" name="TextBox 6"/>
          <p:cNvSpPr txBox="1"/>
          <p:nvPr/>
        </p:nvSpPr>
        <p:spPr>
          <a:xfrm>
            <a:off x="6248400" y="3852446"/>
            <a:ext cx="2711768" cy="338554"/>
          </a:xfrm>
          <a:prstGeom prst="rect">
            <a:avLst/>
          </a:prstGeom>
          <a:noFill/>
        </p:spPr>
        <p:txBody>
          <a:bodyPr wrap="none" rtlCol="0">
            <a:spAutoFit/>
          </a:bodyPr>
          <a:lstStyle/>
          <a:p>
            <a:r>
              <a:rPr lang="en-US" dirty="0" smtClean="0">
                <a:solidFill>
                  <a:schemeClr val="accent3">
                    <a:lumMod val="75000"/>
                  </a:schemeClr>
                </a:solidFill>
              </a:rPr>
              <a:t>Firefox Developer Toolbar</a:t>
            </a:r>
            <a:endParaRPr lang="en-US" dirty="0">
              <a:solidFill>
                <a:schemeClr val="accent3">
                  <a:lumMod val="75000"/>
                </a:schemeClr>
              </a:solidFill>
            </a:endParaRPr>
          </a:p>
        </p:txBody>
      </p:sp>
    </p:spTree>
    <p:extLst>
      <p:ext uri="{BB962C8B-B14F-4D97-AF65-F5344CB8AC3E}">
        <p14:creationId xmlns:p14="http://schemas.microsoft.com/office/powerpoint/2010/main" val="1578104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 DOM Inspection</a:t>
            </a:r>
            <a:endParaRPr lang="en-US" dirty="0"/>
          </a:p>
        </p:txBody>
      </p:sp>
      <p:sp>
        <p:nvSpPr>
          <p:cNvPr id="3" name="Content Placeholder 2"/>
          <p:cNvSpPr>
            <a:spLocks noGrp="1"/>
          </p:cNvSpPr>
          <p:nvPr>
            <p:ph idx="1"/>
          </p:nvPr>
        </p:nvSpPr>
        <p:spPr>
          <a:xfrm>
            <a:off x="209550" y="1219200"/>
            <a:ext cx="3642104" cy="5410200"/>
          </a:xfrm>
        </p:spPr>
        <p:txBody>
          <a:bodyPr/>
          <a:lstStyle/>
          <a:p>
            <a:r>
              <a:rPr lang="en-US" dirty="0" smtClean="0"/>
              <a:t>DOM inspection tools allow you to view exactly which styles are being applied to an element, and to add/remove styles on-the-fly</a:t>
            </a:r>
          </a:p>
          <a:p>
            <a:r>
              <a:rPr lang="en-US" dirty="0" smtClean="0"/>
              <a:t>Inspection tools are the most effective way to get CSS properties to have the desired effect on a page, and to understand how CSS properties work in general</a:t>
            </a:r>
          </a:p>
          <a:p>
            <a:r>
              <a:rPr lang="en-US" dirty="0" smtClean="0"/>
              <a:t>Lets you design in the browser from which users will be viewing the site</a:t>
            </a:r>
          </a:p>
          <a:p>
            <a:r>
              <a:rPr lang="en-US" dirty="0" smtClean="0"/>
              <a:t>Once you are used to how it works, it is a powerful design/prototyping tool you can use during sessions with the client</a:t>
            </a:r>
            <a:endParaRPr lang="en-US" dirty="0"/>
          </a:p>
          <a:p>
            <a:endParaRPr lang="en-US" dirty="0" smtClean="0"/>
          </a:p>
          <a:p>
            <a:r>
              <a:rPr lang="en-US" dirty="0" smtClean="0"/>
              <a:t>Firebug </a:t>
            </a:r>
            <a:r>
              <a:rPr lang="en-US" dirty="0"/>
              <a:t>(and Firebug Lite</a:t>
            </a:r>
            <a:r>
              <a:rPr lang="en-US" dirty="0" smtClean="0"/>
              <a:t>)</a:t>
            </a:r>
          </a:p>
          <a:p>
            <a:pPr lvl="1"/>
            <a:r>
              <a:rPr lang="en-US" dirty="0" smtClean="0"/>
              <a:t>Firebug lite is a </a:t>
            </a:r>
            <a:r>
              <a:rPr lang="en-US" dirty="0" err="1" smtClean="0"/>
              <a:t>javascript</a:t>
            </a:r>
            <a:r>
              <a:rPr lang="en-US" dirty="0" smtClean="0"/>
              <a:t> </a:t>
            </a:r>
            <a:r>
              <a:rPr lang="en-US" dirty="0" err="1" smtClean="0"/>
              <a:t>bookmarklet</a:t>
            </a:r>
            <a:r>
              <a:rPr lang="en-US" dirty="0" smtClean="0"/>
              <a:t> that offers DOM inspection capabilities in any browser, without installing any add-ons or plugins</a:t>
            </a:r>
          </a:p>
          <a:p>
            <a:pPr lvl="1"/>
            <a:r>
              <a:rPr lang="en-US" dirty="0">
                <a:hlinkClick r:id="rId2"/>
              </a:rPr>
              <a:t>http://getfirebug.com/firebuglite</a:t>
            </a:r>
            <a:endParaRPr lang="en-US" dirty="0" smtClean="0"/>
          </a:p>
          <a:p>
            <a:r>
              <a:rPr lang="en-US" dirty="0" smtClean="0"/>
              <a:t>Chrome Developer Tools</a:t>
            </a:r>
          </a:p>
          <a:p>
            <a:r>
              <a:rPr lang="en-US" dirty="0" smtClean="0"/>
              <a:t>IE Developer Toolbar</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42</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156" y="1752600"/>
            <a:ext cx="509254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11137" y="1291223"/>
            <a:ext cx="2090637" cy="338554"/>
          </a:xfrm>
          <a:prstGeom prst="rect">
            <a:avLst/>
          </a:prstGeom>
          <a:noFill/>
        </p:spPr>
        <p:txBody>
          <a:bodyPr wrap="none" rtlCol="0">
            <a:spAutoFit/>
          </a:bodyPr>
          <a:lstStyle/>
          <a:p>
            <a:r>
              <a:rPr lang="en-US" dirty="0" smtClean="0">
                <a:solidFill>
                  <a:schemeClr val="accent3">
                    <a:lumMod val="75000"/>
                  </a:schemeClr>
                </a:solidFill>
              </a:rPr>
              <a:t>Firebug in Firefox 4</a:t>
            </a:r>
            <a:endParaRPr lang="en-US" dirty="0">
              <a:solidFill>
                <a:schemeClr val="accent3">
                  <a:lumMod val="75000"/>
                </a:schemeClr>
              </a:solidFill>
            </a:endParaRPr>
          </a:p>
        </p:txBody>
      </p:sp>
    </p:spTree>
    <p:extLst>
      <p:ext uri="{BB962C8B-B14F-4D97-AF65-F5344CB8AC3E}">
        <p14:creationId xmlns:p14="http://schemas.microsoft.com/office/powerpoint/2010/main" val="3800940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Tools </a:t>
            </a:r>
            <a:r>
              <a:rPr lang="en-US" dirty="0"/>
              <a:t>–</a:t>
            </a:r>
            <a:r>
              <a:rPr lang="en-US" sz="1600" b="1" dirty="0" smtClean="0">
                <a:solidFill>
                  <a:schemeClr val="tx2"/>
                </a:solidFill>
                <a:effectLst/>
                <a:latin typeface="+mj-lt"/>
                <a:ea typeface="+mj-ea"/>
                <a:cs typeface="+mj-cs"/>
              </a:rPr>
              <a:t> </a:t>
            </a:r>
            <a:r>
              <a:rPr lang="en-US" dirty="0" smtClean="0"/>
              <a:t>Web developer toolbar</a:t>
            </a:r>
          </a:p>
        </p:txBody>
      </p:sp>
      <p:sp>
        <p:nvSpPr>
          <p:cNvPr id="3" name="Content Placeholder 2"/>
          <p:cNvSpPr>
            <a:spLocks noGrp="1"/>
          </p:cNvSpPr>
          <p:nvPr>
            <p:ph idx="1"/>
          </p:nvPr>
        </p:nvSpPr>
        <p:spPr/>
        <p:txBody>
          <a:bodyPr/>
          <a:lstStyle/>
          <a:p>
            <a:r>
              <a:rPr lang="en-US" dirty="0" smtClean="0"/>
              <a:t>Adds a number of useful tools for web developers</a:t>
            </a:r>
          </a:p>
          <a:p>
            <a:pPr lvl="1"/>
            <a:r>
              <a:rPr lang="en-US" dirty="0" smtClean="0"/>
              <a:t>CSS tools</a:t>
            </a:r>
          </a:p>
          <a:p>
            <a:pPr lvl="1"/>
            <a:r>
              <a:rPr lang="en-US" dirty="0" smtClean="0"/>
              <a:t>Form mass entry/automation</a:t>
            </a:r>
          </a:p>
          <a:p>
            <a:pPr lvl="1"/>
            <a:r>
              <a:rPr lang="en-US" dirty="0" smtClean="0"/>
              <a:t>Expose additional element attributes</a:t>
            </a:r>
          </a:p>
          <a:p>
            <a:pPr lvl="1"/>
            <a:r>
              <a:rPr lang="en-US" dirty="0" smtClean="0"/>
              <a:t>Ruler</a:t>
            </a:r>
          </a:p>
          <a:p>
            <a:pPr lvl="1"/>
            <a:r>
              <a:rPr lang="en-US" dirty="0" smtClean="0"/>
              <a:t>Color Picker</a:t>
            </a:r>
          </a:p>
          <a:p>
            <a:pPr lvl="1"/>
            <a:r>
              <a:rPr lang="en-US" dirty="0" smtClean="0"/>
              <a:t>Set Window to a preset </a:t>
            </a:r>
            <a:r>
              <a:rPr lang="en-US" dirty="0" smtClean="0"/>
              <a:t>size (1024x768, 800x600)</a:t>
            </a:r>
            <a:endParaRPr lang="en-US" dirty="0" smtClean="0"/>
          </a:p>
          <a:p>
            <a:pPr lvl="1"/>
            <a:r>
              <a:rPr lang="en-US" dirty="0" smtClean="0"/>
              <a:t>Submit local files for W3C validation</a:t>
            </a:r>
          </a:p>
          <a:p>
            <a:pPr lvl="1"/>
            <a:r>
              <a:rPr lang="en-US" dirty="0" smtClean="0"/>
              <a:t>… etc.</a:t>
            </a:r>
            <a:endParaRPr lang="en-US" dirty="0"/>
          </a:p>
          <a:p>
            <a:r>
              <a:rPr lang="en-US" dirty="0" smtClean="0"/>
              <a:t>Available for Firefox and Chrome</a:t>
            </a:r>
          </a:p>
          <a:p>
            <a:pPr lvl="1"/>
            <a:r>
              <a:rPr lang="en-US" dirty="0">
                <a:hlinkClick r:id="rId2"/>
              </a:rPr>
              <a:t>https://addons.mozilla.org/en-US/firefox/addon/web-developer/</a:t>
            </a:r>
          </a:p>
          <a:p>
            <a:pPr lvl="1"/>
            <a:r>
              <a:rPr lang="en-US" dirty="0" smtClean="0">
                <a:hlinkClick r:id="rId2"/>
              </a:rPr>
              <a:t>http</a:t>
            </a:r>
            <a:r>
              <a:rPr lang="en-US" dirty="0">
                <a:hlinkClick r:id="rId2"/>
              </a:rPr>
              <a:t>://chrispederick.com/work/web-developer</a:t>
            </a:r>
            <a:r>
              <a:rPr lang="en-US" dirty="0" smtClean="0">
                <a:hlinkClick r:id="rId2"/>
              </a:rPr>
              <a:t>/</a:t>
            </a:r>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43</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40237"/>
            <a:ext cx="58102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9400" y="4101683"/>
            <a:ext cx="3620158" cy="338554"/>
          </a:xfrm>
          <a:prstGeom prst="rect">
            <a:avLst/>
          </a:prstGeom>
          <a:noFill/>
        </p:spPr>
        <p:txBody>
          <a:bodyPr wrap="none" rtlCol="0">
            <a:spAutoFit/>
          </a:bodyPr>
          <a:lstStyle/>
          <a:p>
            <a:r>
              <a:rPr lang="en-US" dirty="0" smtClean="0">
                <a:solidFill>
                  <a:schemeClr val="accent3">
                    <a:lumMod val="75000"/>
                  </a:schemeClr>
                </a:solidFill>
              </a:rPr>
              <a:t>Web Developer Toolbar for Chrome</a:t>
            </a:r>
            <a:endParaRPr lang="en-US" dirty="0">
              <a:solidFill>
                <a:schemeClr val="accent3">
                  <a:lumMod val="75000"/>
                </a:schemeClr>
              </a:solidFill>
            </a:endParaRPr>
          </a:p>
        </p:txBody>
      </p:sp>
    </p:spTree>
    <p:extLst>
      <p:ext uri="{BB962C8B-B14F-4D97-AF65-F5344CB8AC3E}">
        <p14:creationId xmlns:p14="http://schemas.microsoft.com/office/powerpoint/2010/main" val="1301770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552" y="2819400"/>
            <a:ext cx="6843713" cy="4003539"/>
          </a:xfrm>
          <a:prstGeom prst="rect">
            <a:avLst/>
          </a:prstGeom>
          <a:ln/>
        </p:spPr>
        <p:style>
          <a:lnRef idx="3">
            <a:schemeClr val="lt1"/>
          </a:lnRef>
          <a:fillRef idx="1">
            <a:schemeClr val="accent3"/>
          </a:fillRef>
          <a:effectRef idx="1">
            <a:schemeClr val="accent3"/>
          </a:effectRef>
          <a:fontRef idx="minor">
            <a:schemeClr val="lt1"/>
          </a:fontRef>
        </p:style>
      </p:pic>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Tools </a:t>
            </a:r>
            <a:r>
              <a:rPr lang="en-US" dirty="0"/>
              <a:t>–</a:t>
            </a:r>
            <a:r>
              <a:rPr lang="en-US" sz="1600" b="1" dirty="0" smtClean="0">
                <a:solidFill>
                  <a:schemeClr val="tx2"/>
                </a:solidFill>
                <a:effectLst/>
                <a:latin typeface="+mj-lt"/>
                <a:ea typeface="+mj-ea"/>
                <a:cs typeface="+mj-cs"/>
              </a:rPr>
              <a:t> </a:t>
            </a:r>
            <a:r>
              <a:rPr lang="en-US" dirty="0" smtClean="0"/>
              <a:t>W3C validation</a:t>
            </a:r>
          </a:p>
        </p:txBody>
      </p:sp>
      <p:sp>
        <p:nvSpPr>
          <p:cNvPr id="3" name="Content Placeholder 2"/>
          <p:cNvSpPr>
            <a:spLocks noGrp="1"/>
          </p:cNvSpPr>
          <p:nvPr>
            <p:ph idx="1"/>
          </p:nvPr>
        </p:nvSpPr>
        <p:spPr/>
        <p:txBody>
          <a:bodyPr/>
          <a:lstStyle/>
          <a:p>
            <a:r>
              <a:rPr lang="en-US" dirty="0" smtClean="0"/>
              <a:t>W3C offers free validation tools (and badges) for you to use</a:t>
            </a:r>
          </a:p>
          <a:p>
            <a:r>
              <a:rPr lang="en-US" dirty="0" smtClean="0"/>
              <a:t>Validating your HTML and CSS helps to reduce display errors, cross browser issues, and future browser upgrade challenges</a:t>
            </a:r>
          </a:p>
          <a:p>
            <a:r>
              <a:rPr lang="en-US" dirty="0" smtClean="0"/>
              <a:t>Validating is easy with the Web Developer Toolbar – even on local HTML and HTML behind corporate firewalls</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44</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04" y="2590800"/>
            <a:ext cx="3044546" cy="3125951"/>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3033605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Tools – Images</a:t>
            </a:r>
            <a:endParaRPr lang="en-US" dirty="0" smtClean="0"/>
          </a:p>
        </p:txBody>
      </p:sp>
      <p:sp>
        <p:nvSpPr>
          <p:cNvPr id="3" name="Content Placeholder 2"/>
          <p:cNvSpPr>
            <a:spLocks noGrp="1"/>
          </p:cNvSpPr>
          <p:nvPr>
            <p:ph idx="1"/>
          </p:nvPr>
        </p:nvSpPr>
        <p:spPr/>
        <p:txBody>
          <a:bodyPr/>
          <a:lstStyle/>
          <a:p>
            <a:r>
              <a:rPr lang="en-US" dirty="0" smtClean="0"/>
              <a:t>Raster Image Editors</a:t>
            </a:r>
          </a:p>
          <a:p>
            <a:pPr lvl="1"/>
            <a:r>
              <a:rPr lang="en-US" dirty="0" smtClean="0"/>
              <a:t>Photoshop</a:t>
            </a:r>
          </a:p>
          <a:p>
            <a:pPr lvl="1"/>
            <a:r>
              <a:rPr lang="en-US" dirty="0" smtClean="0">
                <a:hlinkClick r:id="rId2"/>
              </a:rPr>
              <a:t>The Gimp</a:t>
            </a:r>
            <a:endParaRPr lang="en-US" dirty="0" smtClean="0"/>
          </a:p>
          <a:p>
            <a:pPr lvl="1"/>
            <a:r>
              <a:rPr lang="en-US" dirty="0" smtClean="0">
                <a:hlinkClick r:id="rId3"/>
              </a:rPr>
              <a:t>Paint.NET</a:t>
            </a:r>
            <a:endParaRPr lang="en-US" dirty="0" smtClean="0"/>
          </a:p>
          <a:p>
            <a:pPr lvl="1"/>
            <a:endParaRPr lang="en-US" dirty="0" smtClean="0"/>
          </a:p>
          <a:p>
            <a:r>
              <a:rPr lang="en-US" dirty="0" smtClean="0"/>
              <a:t>Vector Image Editors</a:t>
            </a:r>
          </a:p>
          <a:p>
            <a:pPr lvl="1"/>
            <a:r>
              <a:rPr lang="en-US" dirty="0" smtClean="0"/>
              <a:t>Adobe Illustrator</a:t>
            </a:r>
          </a:p>
          <a:p>
            <a:pPr lvl="1"/>
            <a:r>
              <a:rPr lang="en-US" dirty="0" err="1" smtClean="0">
                <a:hlinkClick r:id="rId4"/>
              </a:rPr>
              <a:t>Inkscape</a:t>
            </a:r>
            <a:endParaRPr lang="en-US" dirty="0"/>
          </a:p>
          <a:p>
            <a:pPr marL="488950" lvl="1" indent="0">
              <a:buNone/>
            </a:pPr>
            <a:endParaRPr lang="en-US" dirty="0"/>
          </a:p>
          <a:p>
            <a:r>
              <a:rPr lang="en-US" dirty="0" smtClean="0"/>
              <a:t>Icon Galleries</a:t>
            </a:r>
          </a:p>
          <a:p>
            <a:pPr lvl="1"/>
            <a:r>
              <a:rPr lang="en-US" dirty="0" smtClean="0"/>
              <a:t>Iconfinder.com – free high quality clip art and icons</a:t>
            </a:r>
          </a:p>
          <a:p>
            <a:pPr lvl="1"/>
            <a:r>
              <a:rPr lang="en-US" dirty="0" smtClean="0"/>
              <a:t>iconarchive.com</a:t>
            </a:r>
            <a:endParaRPr lang="en-US" dirty="0"/>
          </a:p>
          <a:p>
            <a:pPr lvl="1"/>
            <a:endParaRPr lang="en-US" dirty="0" smtClean="0"/>
          </a:p>
          <a:p>
            <a:r>
              <a:rPr lang="en-US" dirty="0" smtClean="0"/>
              <a:t>Stock Photo Galleries</a:t>
            </a:r>
          </a:p>
          <a:p>
            <a:pPr lvl="1"/>
            <a:r>
              <a:rPr lang="en-US" dirty="0" smtClean="0"/>
              <a:t>Stock </a:t>
            </a:r>
            <a:r>
              <a:rPr lang="en-US" dirty="0" err="1" smtClean="0"/>
              <a:t>Xchng</a:t>
            </a:r>
            <a:r>
              <a:rPr lang="en-US" dirty="0" smtClean="0"/>
              <a:t> - </a:t>
            </a:r>
            <a:r>
              <a:rPr lang="en-US" dirty="0">
                <a:hlinkClick r:id="rId5"/>
              </a:rPr>
              <a:t>http://</a:t>
            </a:r>
            <a:r>
              <a:rPr lang="en-US" dirty="0" smtClean="0">
                <a:hlinkClick r:id="rId5"/>
              </a:rPr>
              <a:t>www.sxc.hu/index.html</a:t>
            </a:r>
            <a:r>
              <a:rPr lang="en-US" dirty="0" smtClean="0"/>
              <a:t> (free medium quality stock photos)</a:t>
            </a:r>
          </a:p>
          <a:p>
            <a:pPr lvl="1"/>
            <a:r>
              <a:rPr lang="en-US" dirty="0" err="1" smtClean="0"/>
              <a:t>iStockPhoto</a:t>
            </a:r>
            <a:r>
              <a:rPr lang="en-US" dirty="0" smtClean="0"/>
              <a:t> - </a:t>
            </a:r>
            <a:r>
              <a:rPr lang="en-US" dirty="0">
                <a:hlinkClick r:id="rId6"/>
              </a:rPr>
              <a:t>http://www.istockphoto.com</a:t>
            </a:r>
            <a:r>
              <a:rPr lang="en-US" dirty="0" smtClean="0">
                <a:hlinkClick r:id="rId6"/>
              </a:rPr>
              <a:t>/</a:t>
            </a:r>
            <a:endParaRPr lang="en-US" dirty="0" smtClean="0"/>
          </a:p>
          <a:p>
            <a:pPr lvl="1"/>
            <a:r>
              <a:rPr lang="en-US" dirty="0" smtClean="0"/>
              <a:t>Flickr: can filter by content license to view only royalty free images</a:t>
            </a:r>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45</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3074" name="Picture 2" descr="gim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650" y="114299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s, photoshop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050" y="114299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kscape, mountain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236219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dobe, cs, illustrator, overlay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5650" y="2387600"/>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43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Tools </a:t>
            </a:r>
            <a:r>
              <a:rPr lang="en-US" dirty="0"/>
              <a:t>–</a:t>
            </a:r>
            <a:r>
              <a:rPr lang="en-US" sz="1600" b="1" dirty="0" smtClean="0">
                <a:solidFill>
                  <a:schemeClr val="tx2"/>
                </a:solidFill>
                <a:effectLst/>
                <a:latin typeface="+mj-lt"/>
                <a:ea typeface="+mj-ea"/>
                <a:cs typeface="+mj-cs"/>
              </a:rPr>
              <a:t> </a:t>
            </a:r>
            <a:r>
              <a:rPr lang="en-US" dirty="0" smtClean="0"/>
              <a:t>Analytics</a:t>
            </a:r>
          </a:p>
        </p:txBody>
      </p:sp>
      <p:sp>
        <p:nvSpPr>
          <p:cNvPr id="3" name="Content Placeholder 2"/>
          <p:cNvSpPr>
            <a:spLocks noGrp="1"/>
          </p:cNvSpPr>
          <p:nvPr>
            <p:ph idx="1"/>
          </p:nvPr>
        </p:nvSpPr>
        <p:spPr>
          <a:xfrm>
            <a:off x="209550" y="1219200"/>
            <a:ext cx="5048250" cy="5410200"/>
          </a:xfrm>
        </p:spPr>
        <p:txBody>
          <a:bodyPr/>
          <a:lstStyle/>
          <a:p>
            <a:r>
              <a:rPr lang="en-US" dirty="0" smtClean="0"/>
              <a:t>If you are serious about web design, you must have user analytics</a:t>
            </a:r>
          </a:p>
          <a:p>
            <a:r>
              <a:rPr lang="en-US" dirty="0" smtClean="0"/>
              <a:t>Analytics allow you to fail faster  (so you can fix it right away</a:t>
            </a:r>
          </a:p>
          <a:p>
            <a:r>
              <a:rPr lang="en-US" dirty="0" smtClean="0"/>
              <a:t>Indicators</a:t>
            </a:r>
          </a:p>
          <a:p>
            <a:pPr lvl="1"/>
            <a:r>
              <a:rPr lang="en-US" dirty="0" smtClean="0"/>
              <a:t>Visits</a:t>
            </a:r>
          </a:p>
          <a:p>
            <a:pPr lvl="1"/>
            <a:r>
              <a:rPr lang="en-US" dirty="0" smtClean="0"/>
              <a:t>Bounce Rate (leave </a:t>
            </a:r>
            <a:br>
              <a:rPr lang="en-US" dirty="0" smtClean="0"/>
            </a:br>
            <a:r>
              <a:rPr lang="en-US" dirty="0" smtClean="0"/>
              <a:t>after first page)</a:t>
            </a:r>
          </a:p>
          <a:p>
            <a:pPr lvl="1"/>
            <a:r>
              <a:rPr lang="en-US" dirty="0" smtClean="0"/>
              <a:t>Keywords</a:t>
            </a:r>
          </a:p>
          <a:p>
            <a:pPr lvl="1"/>
            <a:r>
              <a:rPr lang="en-US" dirty="0" err="1" smtClean="0"/>
              <a:t>Pageviews</a:t>
            </a:r>
            <a:endParaRPr lang="en-US" dirty="0" smtClean="0"/>
          </a:p>
          <a:p>
            <a:r>
              <a:rPr lang="en-US" dirty="0" smtClean="0"/>
              <a:t>Goals</a:t>
            </a:r>
          </a:p>
          <a:p>
            <a:pPr lvl="1"/>
            <a:r>
              <a:rPr lang="en-US" dirty="0" smtClean="0"/>
              <a:t>Specify pages and</a:t>
            </a:r>
            <a:br>
              <a:rPr lang="en-US" dirty="0" smtClean="0"/>
            </a:br>
            <a:r>
              <a:rPr lang="en-US" dirty="0" smtClean="0"/>
              <a:t>track entry/exit points</a:t>
            </a:r>
          </a:p>
          <a:p>
            <a:pPr lvl="1"/>
            <a:r>
              <a:rPr lang="en-US" dirty="0" smtClean="0"/>
              <a:t>Shopping Carts</a:t>
            </a:r>
          </a:p>
          <a:p>
            <a:r>
              <a:rPr lang="en-US" dirty="0" smtClean="0"/>
              <a:t>Conversions</a:t>
            </a:r>
          </a:p>
          <a:p>
            <a:pPr lvl="1"/>
            <a:r>
              <a:rPr lang="en-US" dirty="0" smtClean="0"/>
              <a:t>Understand who your</a:t>
            </a:r>
            <a:br>
              <a:rPr lang="en-US" dirty="0" smtClean="0"/>
            </a:br>
            <a:r>
              <a:rPr lang="en-US" dirty="0" smtClean="0"/>
              <a:t>customer is and how</a:t>
            </a:r>
            <a:br>
              <a:rPr lang="en-US" dirty="0" smtClean="0"/>
            </a:br>
            <a:r>
              <a:rPr lang="en-US" dirty="0" smtClean="0"/>
              <a:t>they get to that point.</a:t>
            </a:r>
            <a:endParaRPr lang="en-US" dirty="0"/>
          </a:p>
          <a:p>
            <a:pPr lvl="1"/>
            <a:r>
              <a:rPr lang="en-US" dirty="0" smtClean="0"/>
              <a:t>Measure campaign</a:t>
            </a:r>
            <a:br>
              <a:rPr lang="en-US" dirty="0" smtClean="0"/>
            </a:br>
            <a:r>
              <a:rPr lang="en-US" dirty="0" smtClean="0"/>
              <a:t>effectiveness</a:t>
            </a:r>
          </a:p>
          <a:p>
            <a:r>
              <a:rPr lang="en-US" dirty="0" smtClean="0"/>
              <a:t>A-B Testing</a:t>
            </a:r>
          </a:p>
          <a:p>
            <a:pPr lvl="1"/>
            <a:r>
              <a:rPr lang="en-US" dirty="0" smtClean="0"/>
              <a:t>Code 2 versions of a page, and then</a:t>
            </a:r>
            <a:br>
              <a:rPr lang="en-US" dirty="0" smtClean="0"/>
            </a:br>
            <a:r>
              <a:rPr lang="en-US" dirty="0" smtClean="0"/>
              <a:t>randomly show the pages to different visitors. </a:t>
            </a:r>
          </a:p>
          <a:p>
            <a:pPr lvl="1"/>
            <a:r>
              <a:rPr lang="en-US" dirty="0" smtClean="0"/>
              <a:t>Track goal conversion and genetically improve each piece of your site</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46</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914400"/>
            <a:ext cx="3562349" cy="3527522"/>
          </a:xfrm>
          <a:prstGeom prst="rect">
            <a:avLst/>
          </a:prstGeom>
          <a:ln/>
        </p:spPr>
        <p:style>
          <a:lnRef idx="3">
            <a:schemeClr val="lt1"/>
          </a:lnRef>
          <a:fillRef idx="1">
            <a:schemeClr val="accent1"/>
          </a:fillRef>
          <a:effectRef idx="1">
            <a:schemeClr val="accent1"/>
          </a:effectRef>
          <a:fontRef idx="minor">
            <a:schemeClr val="lt1"/>
          </a:fontRef>
        </p:style>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2209800"/>
            <a:ext cx="3829050" cy="3368529"/>
          </a:xfrm>
          <a:prstGeom prst="rect">
            <a:avLst/>
          </a:prstGeom>
          <a:ln/>
        </p:spPr>
        <p:style>
          <a:lnRef idx="3">
            <a:schemeClr val="lt1"/>
          </a:lnRef>
          <a:fillRef idx="1">
            <a:schemeClr val="accent3"/>
          </a:fillRef>
          <a:effectRef idx="1">
            <a:schemeClr val="accent3"/>
          </a:effectRef>
          <a:fontRef idx="minor">
            <a:schemeClr val="lt1"/>
          </a:fontRef>
        </p:style>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657600"/>
            <a:ext cx="2585182" cy="2631730"/>
          </a:xfrm>
          <a:prstGeom prst="rect">
            <a:avLst/>
          </a:prstGeom>
          <a:ln/>
        </p:spPr>
        <p:style>
          <a:lnRef idx="3">
            <a:schemeClr val="lt1"/>
          </a:lnRef>
          <a:fillRef idx="1">
            <a:schemeClr val="accent3"/>
          </a:fillRef>
          <a:effectRef idx="1">
            <a:schemeClr val="accent3"/>
          </a:effectRef>
          <a:fontRef idx="minor">
            <a:schemeClr val="lt1"/>
          </a:fontRef>
        </p:style>
      </p:pic>
      <p:sp>
        <p:nvSpPr>
          <p:cNvPr id="6" name="TextBox 5"/>
          <p:cNvSpPr txBox="1"/>
          <p:nvPr/>
        </p:nvSpPr>
        <p:spPr>
          <a:xfrm>
            <a:off x="5486400" y="6490900"/>
            <a:ext cx="2555058" cy="276999"/>
          </a:xfrm>
          <a:prstGeom prst="rect">
            <a:avLst/>
          </a:prstGeom>
          <a:noFill/>
        </p:spPr>
        <p:txBody>
          <a:bodyPr wrap="none" rtlCol="0">
            <a:spAutoFit/>
          </a:bodyPr>
          <a:lstStyle/>
          <a:p>
            <a:r>
              <a:rPr lang="en-US" sz="1200" b="0" dirty="0" smtClean="0"/>
              <a:t>Source: www.google.com/analytics</a:t>
            </a:r>
            <a:endParaRPr lang="en-US" sz="1200" b="0" dirty="0"/>
          </a:p>
        </p:txBody>
      </p:sp>
    </p:spTree>
    <p:extLst>
      <p:ext uri="{BB962C8B-B14F-4D97-AF65-F5344CB8AC3E}">
        <p14:creationId xmlns:p14="http://schemas.microsoft.com/office/powerpoint/2010/main" val="1831841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Tools – Page</a:t>
            </a:r>
            <a:r>
              <a:rPr lang="en-US" sz="1600" b="1" baseline="0" dirty="0" smtClean="0">
                <a:solidFill>
                  <a:schemeClr val="tx2"/>
                </a:solidFill>
                <a:effectLst/>
                <a:latin typeface="+mj-lt"/>
                <a:ea typeface="+mj-ea"/>
                <a:cs typeface="+mj-cs"/>
              </a:rPr>
              <a:t> Load Optimization</a:t>
            </a:r>
            <a:endParaRPr lang="en-US" dirty="0" smtClean="0"/>
          </a:p>
        </p:txBody>
      </p:sp>
      <p:sp>
        <p:nvSpPr>
          <p:cNvPr id="3" name="Content Placeholder 2"/>
          <p:cNvSpPr>
            <a:spLocks noGrp="1"/>
          </p:cNvSpPr>
          <p:nvPr>
            <p:ph idx="1"/>
          </p:nvPr>
        </p:nvSpPr>
        <p:spPr/>
        <p:txBody>
          <a:bodyPr/>
          <a:lstStyle/>
          <a:p>
            <a:r>
              <a:rPr lang="en-US" dirty="0" smtClean="0"/>
              <a:t>Page optimization tools analyze your site and give tips on how to improve performance</a:t>
            </a:r>
          </a:p>
          <a:p>
            <a:endParaRPr lang="en-US" dirty="0"/>
          </a:p>
          <a:p>
            <a:r>
              <a:rPr lang="en-US" dirty="0" smtClean="0"/>
              <a:t>Examples:</a:t>
            </a:r>
          </a:p>
          <a:p>
            <a:pPr lvl="1"/>
            <a:r>
              <a:rPr lang="en-US" dirty="0" err="1" smtClean="0"/>
              <a:t>Yslow</a:t>
            </a:r>
            <a:r>
              <a:rPr lang="en-US" dirty="0" smtClean="0"/>
              <a:t> </a:t>
            </a:r>
          </a:p>
          <a:p>
            <a:pPr lvl="1"/>
            <a:r>
              <a:rPr lang="en-US" dirty="0" smtClean="0"/>
              <a:t>Yahoo Developer Network page load optimization tips: </a:t>
            </a:r>
            <a:r>
              <a:rPr lang="en-US" dirty="0">
                <a:hlinkClick r:id="rId2"/>
              </a:rPr>
              <a:t>http://developer.yahoo.com/performance/rules.html</a:t>
            </a:r>
            <a:endParaRPr lang="en-US" dirty="0" smtClean="0"/>
          </a:p>
          <a:p>
            <a:pPr lvl="1"/>
            <a:r>
              <a:rPr lang="en-US" dirty="0" smtClean="0"/>
              <a:t>Google Page Speed - </a:t>
            </a:r>
            <a:r>
              <a:rPr lang="en-US" dirty="0" smtClean="0">
                <a:hlinkClick r:id="rId3"/>
              </a:rPr>
              <a:t>http</a:t>
            </a:r>
            <a:r>
              <a:rPr lang="en-US" dirty="0">
                <a:hlinkClick r:id="rId3"/>
              </a:rPr>
              <a:t>://pagespeed.googlelabs.com</a:t>
            </a:r>
            <a:r>
              <a:rPr lang="en-US" dirty="0" smtClean="0">
                <a:hlinkClick r:id="rId3"/>
              </a:rPr>
              <a:t>/</a:t>
            </a:r>
            <a:endParaRPr lang="en-US" dirty="0" smtClean="0"/>
          </a:p>
          <a:p>
            <a:pPr lvl="1"/>
            <a:r>
              <a:rPr lang="en-US" dirty="0" err="1" smtClean="0"/>
              <a:t>FireBug</a:t>
            </a:r>
            <a:r>
              <a:rPr lang="en-US" dirty="0" smtClean="0"/>
              <a:t> Net Tab</a:t>
            </a:r>
          </a:p>
          <a:p>
            <a:pPr lvl="1"/>
            <a:r>
              <a:rPr lang="en-US" dirty="0" smtClean="0"/>
              <a:t>Chrome Developer Tools</a:t>
            </a:r>
          </a:p>
          <a:p>
            <a:pPr lvl="1"/>
            <a:endParaRPr lang="en-US" dirty="0"/>
          </a:p>
          <a:p>
            <a:r>
              <a:rPr lang="en-US" dirty="0">
                <a:hlinkClick r:id="rId4"/>
              </a:rPr>
              <a:t>http://www.die.net/musings/page_load_time/</a:t>
            </a:r>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47</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5334000" cy="2891589"/>
          </a:xfrm>
          <a:prstGeom prst="rect">
            <a:avLst/>
          </a:prstGeom>
          <a:ln/>
        </p:spPr>
        <p:style>
          <a:lnRef idx="3">
            <a:schemeClr val="lt1"/>
          </a:lnRef>
          <a:fillRef idx="1">
            <a:schemeClr val="accent3"/>
          </a:fillRef>
          <a:effectRef idx="1">
            <a:schemeClr val="accent3"/>
          </a:effectRef>
          <a:fontRef idx="minor">
            <a:schemeClr val="lt1"/>
          </a:fontRef>
        </p:style>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188994"/>
            <a:ext cx="3043104" cy="1676400"/>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4110230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Study</a:t>
            </a:r>
            <a:endParaRPr lang="en-US" dirty="0"/>
          </a:p>
        </p:txBody>
      </p:sp>
      <p:sp>
        <p:nvSpPr>
          <p:cNvPr id="3" name="Content Placeholder 2"/>
          <p:cNvSpPr>
            <a:spLocks noGrp="1"/>
          </p:cNvSpPr>
          <p:nvPr>
            <p:ph idx="1"/>
          </p:nvPr>
        </p:nvSpPr>
        <p:spPr/>
        <p:txBody>
          <a:bodyPr/>
          <a:lstStyle/>
          <a:p>
            <a:r>
              <a:rPr lang="en-US" dirty="0" smtClean="0"/>
              <a:t>Sass</a:t>
            </a:r>
            <a:r>
              <a:rPr lang="en-US" dirty="0"/>
              <a:t> </a:t>
            </a:r>
            <a:r>
              <a:rPr lang="en-US" dirty="0" smtClean="0"/>
              <a:t>- </a:t>
            </a:r>
            <a:r>
              <a:rPr lang="en-US" dirty="0">
                <a:hlinkClick r:id="rId2"/>
              </a:rPr>
              <a:t>http://sass-lang.com/</a:t>
            </a:r>
            <a:endParaRPr lang="en-US" dirty="0" smtClean="0"/>
          </a:p>
          <a:p>
            <a:r>
              <a:rPr lang="en-US" dirty="0" smtClean="0"/>
              <a:t>Less - </a:t>
            </a:r>
            <a:r>
              <a:rPr lang="en-US" dirty="0">
                <a:hlinkClick r:id="rId3"/>
              </a:rPr>
              <a:t>http://lesscss.org/</a:t>
            </a:r>
            <a:endParaRPr lang="en-US" dirty="0" smtClean="0"/>
          </a:p>
          <a:p>
            <a:r>
              <a:rPr lang="en-US" dirty="0" smtClean="0"/>
              <a:t>Css3 - </a:t>
            </a:r>
            <a:r>
              <a:rPr lang="en-US" dirty="0">
                <a:hlinkClick r:id="rId4"/>
              </a:rPr>
              <a:t>http://www.w3.org/Style/CSS/specs</a:t>
            </a:r>
            <a:r>
              <a:rPr lang="en-US" dirty="0" smtClean="0"/>
              <a:t> </a:t>
            </a:r>
            <a:r>
              <a:rPr lang="en-US" dirty="0">
                <a:hlinkClick r:id="rId5"/>
              </a:rPr>
              <a:t>http://www.css3.info/</a:t>
            </a:r>
            <a:endParaRPr lang="en-US" dirty="0" smtClean="0"/>
          </a:p>
          <a:p>
            <a:pPr lvl="1"/>
            <a:r>
              <a:rPr lang="en-US" dirty="0" smtClean="0"/>
              <a:t>Rounded Corners</a:t>
            </a:r>
          </a:p>
          <a:p>
            <a:pPr lvl="1"/>
            <a:r>
              <a:rPr lang="en-US" dirty="0" smtClean="0"/>
              <a:t>Shadows</a:t>
            </a:r>
          </a:p>
          <a:p>
            <a:pPr lvl="1"/>
            <a:r>
              <a:rPr lang="en-US" dirty="0" smtClean="0"/>
              <a:t>@Media Queries</a:t>
            </a:r>
          </a:p>
          <a:p>
            <a:pPr lvl="1"/>
            <a:r>
              <a:rPr lang="en-US" dirty="0" smtClean="0"/>
              <a:t>Much more</a:t>
            </a:r>
          </a:p>
          <a:p>
            <a:r>
              <a:rPr lang="en-US" dirty="0">
                <a:hlinkClick r:id="rId6"/>
              </a:rPr>
              <a:t>http://www.blueprintcss.org</a:t>
            </a:r>
            <a:r>
              <a:rPr lang="en-US" dirty="0" smtClean="0">
                <a:hlinkClick r:id="rId6"/>
              </a:rPr>
              <a:t>/</a:t>
            </a:r>
            <a:endParaRPr lang="en-US" dirty="0" smtClean="0"/>
          </a:p>
          <a:p>
            <a:r>
              <a:rPr lang="en-US" dirty="0" err="1"/>
              <a:t>jQuery</a:t>
            </a:r>
            <a:r>
              <a:rPr lang="en-US" dirty="0"/>
              <a:t> (</a:t>
            </a:r>
            <a:r>
              <a:rPr lang="en-US" dirty="0" err="1"/>
              <a:t>jQuery</a:t>
            </a:r>
            <a:r>
              <a:rPr lang="en-US" dirty="0"/>
              <a:t> UI </a:t>
            </a:r>
            <a:r>
              <a:rPr lang="en-US" dirty="0" err="1"/>
              <a:t>Themeroller</a:t>
            </a:r>
            <a:r>
              <a:rPr lang="en-US" dirty="0" smtClean="0"/>
              <a:t>) - </a:t>
            </a:r>
            <a:r>
              <a:rPr lang="en-US" dirty="0">
                <a:hlinkClick r:id="rId7"/>
              </a:rPr>
              <a:t>http://jqueryui.com/themeroller/</a:t>
            </a:r>
            <a:endParaRPr lang="en-US" dirty="0" smtClean="0"/>
          </a:p>
          <a:p>
            <a:r>
              <a:rPr lang="en-US" dirty="0" smtClean="0"/>
              <a:t>“The </a:t>
            </a:r>
            <a:r>
              <a:rPr lang="en-US" dirty="0"/>
              <a:t>Fold” - A concept from web marketing that can apply elsewhere.  Make the most important things easy to discover (near the top</a:t>
            </a:r>
            <a:r>
              <a:rPr lang="en-US" dirty="0" smtClean="0"/>
              <a:t>)</a:t>
            </a:r>
          </a:p>
          <a:p>
            <a:r>
              <a:rPr lang="en-US" dirty="0" err="1" smtClean="0"/>
              <a:t>MWSnap</a:t>
            </a:r>
            <a:r>
              <a:rPr lang="en-US" dirty="0" smtClean="0"/>
              <a:t> - </a:t>
            </a:r>
            <a:r>
              <a:rPr lang="en-US" dirty="0">
                <a:hlinkClick r:id="rId8"/>
              </a:rPr>
              <a:t>http://</a:t>
            </a:r>
            <a:r>
              <a:rPr lang="en-US" dirty="0" smtClean="0">
                <a:hlinkClick r:id="rId8"/>
              </a:rPr>
              <a:t>www.mirekw.com/winfreeware/mwsnap.html</a:t>
            </a:r>
            <a:r>
              <a:rPr lang="en-US" dirty="0"/>
              <a:t> </a:t>
            </a:r>
            <a:r>
              <a:rPr lang="en-US" dirty="0" smtClean="0"/>
              <a:t>- handy snapshot tool</a:t>
            </a:r>
          </a:p>
          <a:p>
            <a:r>
              <a:rPr lang="en-US" dirty="0" smtClean="0"/>
              <a:t>Backfire - save changes made in Firebug - </a:t>
            </a:r>
            <a:r>
              <a:rPr lang="en-US" dirty="0">
                <a:hlinkClick r:id="rId9"/>
              </a:rPr>
              <a:t>http://blog.handcraft.com/2010/08/backfire-save-css-changes-made-in-firebug</a:t>
            </a:r>
            <a:r>
              <a:rPr lang="en-US" dirty="0" smtClean="0">
                <a:hlinkClick r:id="rId9"/>
              </a:rPr>
              <a:t>/</a:t>
            </a:r>
            <a:endParaRPr lang="en-US" dirty="0" smtClean="0"/>
          </a:p>
          <a:p>
            <a:r>
              <a:rPr lang="en-US" dirty="0" smtClean="0">
                <a:hlinkClick r:id="rId10"/>
              </a:rPr>
              <a:t>http</a:t>
            </a:r>
            <a:r>
              <a:rPr lang="en-US" dirty="0">
                <a:hlinkClick r:id="rId10"/>
              </a:rPr>
              <a:t>://</a:t>
            </a:r>
            <a:r>
              <a:rPr lang="en-US" dirty="0" smtClean="0">
                <a:hlinkClick r:id="rId10"/>
              </a:rPr>
              <a:t>mathiasbynens.be/demo/css-without-html</a:t>
            </a:r>
            <a:r>
              <a:rPr lang="en-US" dirty="0" smtClean="0"/>
              <a:t> (view in Firefox) </a:t>
            </a:r>
            <a:r>
              <a:rPr lang="en-US" dirty="0" smtClean="0">
                <a:hlinkClick r:id="rId11"/>
              </a:rPr>
              <a:t>CSS without HTML</a:t>
            </a:r>
            <a:endParaRPr lang="en-US" dirty="0" smtClean="0"/>
          </a:p>
          <a:p>
            <a:r>
              <a:rPr lang="en-US" dirty="0" smtClean="0"/>
              <a:t>W3Schools != W3C - </a:t>
            </a:r>
            <a:r>
              <a:rPr lang="en-US" dirty="0" smtClean="0">
                <a:hlinkClick r:id="rId12"/>
              </a:rPr>
              <a:t>http</a:t>
            </a:r>
            <a:r>
              <a:rPr lang="en-US" dirty="0">
                <a:hlinkClick r:id="rId12"/>
              </a:rPr>
              <a:t>://w3fools.com</a:t>
            </a:r>
            <a:r>
              <a:rPr lang="en-US" dirty="0" smtClean="0">
                <a:hlinkClick r:id="rId12"/>
              </a:rPr>
              <a:t>/</a:t>
            </a:r>
            <a:endParaRPr lang="en-US" dirty="0" smtClean="0"/>
          </a:p>
          <a:p>
            <a:r>
              <a:rPr lang="en-US" u="sng" dirty="0">
                <a:hlinkClick r:id="rId13"/>
              </a:rPr>
              <a:t>http://www.zdnet.com/blog/networking/browser-wars-chrome-winning-ie-losing/1119</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48</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20907865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http://en.wikipedia.org/wiki/Cascading_Style_Sheets</a:t>
            </a:r>
            <a:endParaRPr lang="en-US" dirty="0" smtClean="0"/>
          </a:p>
          <a:p>
            <a:r>
              <a:rPr lang="en-US" dirty="0" err="1" smtClean="0"/>
              <a:t>Jakob</a:t>
            </a:r>
            <a:r>
              <a:rPr lang="en-US" dirty="0" smtClean="0"/>
              <a:t> Nielson Heuristics - </a:t>
            </a:r>
            <a:r>
              <a:rPr lang="en-US" dirty="0">
                <a:hlinkClick r:id="rId3"/>
              </a:rPr>
              <a:t>http://</a:t>
            </a:r>
            <a:r>
              <a:rPr lang="en-US" dirty="0" smtClean="0">
                <a:hlinkClick r:id="rId3"/>
              </a:rPr>
              <a:t>www.useit.com/papers/heuristic/heuristic_list.html</a:t>
            </a:r>
            <a:endParaRPr lang="en-US" dirty="0" smtClean="0"/>
          </a:p>
          <a:p>
            <a:r>
              <a:rPr lang="en-US" dirty="0" smtClean="0"/>
              <a:t>CSS Box Model - </a:t>
            </a:r>
            <a:r>
              <a:rPr lang="en-US" dirty="0">
                <a:hlinkClick r:id="rId4"/>
              </a:rPr>
              <a:t>http://css-tricks.com/the-css-box-model</a:t>
            </a:r>
            <a:r>
              <a:rPr lang="en-US" dirty="0" smtClean="0">
                <a:hlinkClick r:id="rId4"/>
              </a:rPr>
              <a:t>/</a:t>
            </a:r>
            <a:endParaRPr lang="en-US" dirty="0" smtClean="0"/>
          </a:p>
          <a:p>
            <a:r>
              <a:rPr lang="en-US" dirty="0" smtClean="0"/>
              <a:t>W3C - </a:t>
            </a:r>
            <a:r>
              <a:rPr lang="en-US" dirty="0" smtClean="0">
                <a:hlinkClick r:id="rId5"/>
              </a:rPr>
              <a:t>http://www.w3.org/</a:t>
            </a:r>
            <a:r>
              <a:rPr lang="en-US" dirty="0" smtClean="0"/>
              <a:t> </a:t>
            </a:r>
          </a:p>
          <a:p>
            <a:r>
              <a:rPr lang="en-US" dirty="0" smtClean="0"/>
              <a:t>Good description</a:t>
            </a:r>
            <a:r>
              <a:rPr lang="en-US" baseline="0" dirty="0" smtClean="0"/>
              <a:t> of block </a:t>
            </a:r>
            <a:r>
              <a:rPr lang="en-US" baseline="0" dirty="0" err="1" smtClean="0"/>
              <a:t>vs</a:t>
            </a:r>
            <a:r>
              <a:rPr lang="en-US" baseline="0" dirty="0" smtClean="0"/>
              <a:t> inline elements - </a:t>
            </a:r>
            <a:r>
              <a:rPr lang="en-US" dirty="0" smtClean="0">
                <a:hlinkClick r:id="rId6"/>
              </a:rPr>
              <a:t>http://www.maxdesign.com.au/articles/inline/</a:t>
            </a:r>
            <a:endParaRPr lang="en-US" dirty="0" smtClean="0"/>
          </a:p>
          <a:p>
            <a:r>
              <a:rPr lang="en-US" dirty="0" smtClean="0"/>
              <a:t>3d Box Model - </a:t>
            </a:r>
            <a:r>
              <a:rPr lang="en-US" dirty="0">
                <a:hlinkClick r:id="rId7"/>
              </a:rPr>
              <a:t>http://</a:t>
            </a:r>
            <a:r>
              <a:rPr lang="en-US" dirty="0" smtClean="0">
                <a:hlinkClick r:id="rId7"/>
              </a:rPr>
              <a:t>hicksdesign.co.uk/journal/3d-css-box-model</a:t>
            </a:r>
            <a:endParaRPr lang="en-US" dirty="0" smtClean="0"/>
          </a:p>
          <a:p>
            <a:r>
              <a:rPr lang="en-US" dirty="0" smtClean="0"/>
              <a:t>Cascading order</a:t>
            </a:r>
            <a:r>
              <a:rPr lang="en-US" baseline="0" dirty="0" smtClean="0"/>
              <a:t> - </a:t>
            </a:r>
            <a:r>
              <a:rPr lang="en-US" dirty="0" smtClean="0">
                <a:hlinkClick r:id="rId8"/>
              </a:rPr>
              <a:t>http://webstyleguide.com/wsg3/5-site-structure/3-site-file-structure.html</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t>Grids</a:t>
            </a:r>
            <a:r>
              <a:rPr lang="en-US" baseline="0" dirty="0" smtClean="0"/>
              <a:t> and CSS: </a:t>
            </a:r>
            <a:r>
              <a:rPr lang="en-US" sz="1400" b="0" dirty="0" smtClean="0">
                <a:solidFill>
                  <a:schemeClr val="tx1"/>
                </a:solidFill>
                <a:effectLst/>
                <a:latin typeface="+mn-lt"/>
                <a:ea typeface="+mn-ea"/>
                <a:cs typeface="+mn-cs"/>
              </a:rPr>
              <a:t>http://www.slideshare.net/nathansmith/refresh-okc </a:t>
            </a:r>
          </a:p>
          <a:p>
            <a:pPr>
              <a:defRPr/>
            </a:pPr>
            <a:r>
              <a:rPr lang="en-US" dirty="0" smtClean="0"/>
              <a:t>Selector support - </a:t>
            </a:r>
            <a:r>
              <a:rPr lang="en-US" dirty="0">
                <a:hlinkClick r:id="rId9"/>
              </a:rPr>
              <a:t>http://www.quirksmode.org/css/contents.html</a:t>
            </a:r>
            <a:endParaRPr lang="en-US" sz="1400" b="0" dirty="0" smtClean="0">
              <a:solidFill>
                <a:schemeClr val="tx1"/>
              </a:solidFill>
              <a:effectLst/>
              <a:latin typeface="+mn-lt"/>
              <a:ea typeface="+mn-ea"/>
              <a:cs typeface="+mn-cs"/>
            </a:endParaRPr>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t>Why tables are bad for layout</a:t>
            </a:r>
            <a:r>
              <a:rPr lang="en-US" baseline="0" dirty="0" smtClean="0"/>
              <a:t> - </a:t>
            </a:r>
            <a:r>
              <a:rPr lang="en-US" sz="1400" dirty="0" smtClean="0">
                <a:solidFill>
                  <a:schemeClr val="tx1"/>
                </a:solidFill>
                <a:effectLst/>
                <a:latin typeface="+mn-lt"/>
                <a:ea typeface="+mn-ea"/>
                <a:cs typeface="+mn-cs"/>
                <a:hlinkClick r:id="rId10"/>
              </a:rPr>
              <a:t>http://phrogz.net/css/WhyTablesAreBadForLayout.html</a:t>
            </a:r>
            <a:endParaRPr lang="en-US" sz="1400" dirty="0" smtClean="0">
              <a:solidFill>
                <a:schemeClr val="tx1"/>
              </a:solidFill>
              <a:effectLst/>
              <a:latin typeface="+mn-lt"/>
              <a:ea typeface="+mn-ea"/>
              <a:cs typeface="+mn-cs"/>
            </a:endParaRPr>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hlinkClick r:id="rId11"/>
              </a:rPr>
              <a:t>http://www.cssbasics.com/</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hlinkClick r:id="rId12"/>
              </a:rPr>
              <a:t>http://www.webdesignfromscratch.com/html-css/css-block-and-inline/</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t>Units of Measure - </a:t>
            </a:r>
            <a:r>
              <a:rPr lang="en-US" dirty="0" smtClean="0">
                <a:hlinkClick r:id="rId13"/>
              </a:rPr>
              <a:t>http://www.devx.com/projectcool/Article/19850</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t>Floats - </a:t>
            </a:r>
            <a:r>
              <a:rPr lang="en-US" dirty="0" smtClean="0">
                <a:hlinkClick r:id="rId14"/>
              </a:rPr>
              <a:t>http://www.elated.com/articles/css-floats/</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t>More on Floats -</a:t>
            </a:r>
            <a:r>
              <a:rPr lang="en-US" baseline="0" dirty="0" smtClean="0"/>
              <a:t> </a:t>
            </a:r>
            <a:r>
              <a:rPr lang="en-US" dirty="0" smtClean="0">
                <a:hlinkClick r:id="rId15"/>
              </a:rPr>
              <a:t>http://www.smashingmagazine.com/2007/05/01/css-float-theory-things-you-should-know/</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t>Overflow - </a:t>
            </a:r>
            <a:r>
              <a:rPr lang="en-US" dirty="0" smtClean="0">
                <a:hlinkClick r:id="rId16"/>
              </a:rPr>
              <a:t>http://www.quirksmode.org/css/overflow.html</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smtClean="0"/>
              <a:t>More on Overflow - </a:t>
            </a:r>
            <a:r>
              <a:rPr lang="en-US" dirty="0" smtClean="0">
                <a:hlinkClick r:id="rId17"/>
              </a:rPr>
              <a:t>http://css-tricks.com/the-css-overflow-property/</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r>
              <a:rPr lang="en-US" dirty="0" err="1" smtClean="0"/>
              <a:t>Ul</a:t>
            </a:r>
            <a:r>
              <a:rPr lang="en-US" dirty="0" smtClean="0"/>
              <a:t> li menu - </a:t>
            </a:r>
            <a:r>
              <a:rPr lang="en-US" dirty="0" smtClean="0">
                <a:hlinkClick r:id="rId18"/>
              </a:rPr>
              <a:t>http://www.secondpicture.com/tutorials/web_design/css_ul_li_horizontal_css_menu.html</a:t>
            </a: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endParaRPr lang="en-US" dirty="0" smtClean="0"/>
          </a:p>
          <a:p>
            <a:pPr marL="368300" marR="0" indent="-368300" algn="l" defTabSz="966788" rtl="0" eaLnBrk="0" fontAlgn="base" latinLnBrk="0" hangingPunct="0">
              <a:lnSpc>
                <a:spcPct val="100000"/>
              </a:lnSpc>
              <a:spcBef>
                <a:spcPct val="20000"/>
              </a:spcBef>
              <a:spcAft>
                <a:spcPct val="0"/>
              </a:spcAft>
              <a:buClr>
                <a:srgbClr val="002850"/>
              </a:buClr>
              <a:buSzPct val="90000"/>
              <a:buFont typeface="Arial" charset="0"/>
              <a:buChar char="►"/>
              <a:tabLst/>
              <a:defRPr/>
            </a:pPr>
            <a:endParaRPr lang="en-US" dirty="0" smtClean="0">
              <a:effectLst/>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49</a:t>
            </a:fld>
            <a:endParaRPr lang="en-US" dirty="0"/>
          </a:p>
        </p:txBody>
      </p:sp>
      <p:sp>
        <p:nvSpPr>
          <p:cNvPr id="5"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extLst>
      <p:ext uri="{BB962C8B-B14F-4D97-AF65-F5344CB8AC3E}">
        <p14:creationId xmlns:p14="http://schemas.microsoft.com/office/powerpoint/2010/main" val="320837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9550" y="1264174"/>
            <a:ext cx="9086850" cy="228600"/>
          </a:xfrm>
          <a:prstGeom prst="rect">
            <a:avLst/>
          </a:prstGeom>
          <a:solidFill>
            <a:srgbClr val="CCCCFF"/>
          </a:solidFill>
          <a:ln w="9525">
            <a:noFill/>
            <a:miter lim="800000"/>
            <a:headEnd/>
            <a:tailEnd/>
          </a:ln>
        </p:spPr>
        <p:txBody>
          <a:bodyPr/>
          <a:lstStyle/>
          <a:p>
            <a:pPr marL="0" marR="0" indent="0" defTabSz="914400" eaLnBrk="1" latinLnBrk="0" hangingPunct="1">
              <a:lnSpc>
                <a:spcPct val="100000"/>
              </a:lnSpc>
              <a:buClrTx/>
              <a:buSzTx/>
              <a:buFontTx/>
              <a:buNone/>
              <a:tabLst/>
            </a:pPr>
            <a:endParaRPr lang="en-US" sz="1200" b="1" smtClean="0"/>
          </a:p>
        </p:txBody>
      </p:sp>
      <p:sp>
        <p:nvSpPr>
          <p:cNvPr id="4098" name="Slide Number Placeholder 3"/>
          <p:cNvSpPr>
            <a:spLocks noGrp="1"/>
          </p:cNvSpPr>
          <p:nvPr>
            <p:ph type="sldNum" sz="quarter" idx="10"/>
          </p:nvPr>
        </p:nvSpPr>
        <p:spPr>
          <a:noFill/>
        </p:spPr>
        <p:txBody>
          <a:bodyPr/>
          <a:lstStyle/>
          <a:p>
            <a:fld id="{A4D93D8E-7807-46A2-B01B-C22AE9307B3B}" type="slidenum">
              <a:rPr lang="en-US"/>
              <a:pPr/>
              <a:t>5</a:t>
            </a:fld>
            <a:endParaRPr lang="en-US" dirty="0"/>
          </a:p>
        </p:txBody>
      </p:sp>
      <p:sp>
        <p:nvSpPr>
          <p:cNvPr id="4100" name="Rectangle 3"/>
          <p:cNvSpPr>
            <a:spLocks noGrp="1" noChangeArrowheads="1"/>
          </p:cNvSpPr>
          <p:nvPr>
            <p:ph type="title"/>
          </p:nvPr>
        </p:nvSpPr>
        <p:spPr/>
        <p:txBody>
          <a:bodyPr/>
          <a:lstStyle/>
          <a:p>
            <a:pPr eaLnBrk="1" hangingPunct="1"/>
            <a:r>
              <a:rPr lang="en-US" sz="1800" dirty="0" smtClean="0"/>
              <a:t>Agenda</a:t>
            </a:r>
          </a:p>
        </p:txBody>
      </p:sp>
      <p:sp>
        <p:nvSpPr>
          <p:cNvPr id="4101" name="Rectangle 4"/>
          <p:cNvSpPr>
            <a:spLocks noGrp="1" noChangeArrowheads="1"/>
          </p:cNvSpPr>
          <p:nvPr>
            <p:ph type="body" idx="1"/>
          </p:nvPr>
        </p:nvSpPr>
        <p:spPr>
          <a:xfrm>
            <a:off x="209550" y="1219200"/>
            <a:ext cx="8562975" cy="5562600"/>
          </a:xfrm>
        </p:spPr>
        <p:txBody>
          <a:bodyPr/>
          <a:lstStyle/>
          <a:p>
            <a:pPr lvl="0"/>
            <a:r>
              <a:rPr lang="en-US" sz="1600" b="1" dirty="0"/>
              <a:t>Basic UI Principles</a:t>
            </a:r>
          </a:p>
          <a:p>
            <a:pPr eaLnBrk="1" hangingPunct="1"/>
            <a:endParaRPr lang="en-US" sz="1600" b="1" dirty="0" smtClean="0"/>
          </a:p>
          <a:p>
            <a:pPr eaLnBrk="1" hangingPunct="1"/>
            <a:r>
              <a:rPr lang="en-US" sz="1600" b="1" dirty="0" smtClean="0"/>
              <a:t>CSS Fundamentals</a:t>
            </a:r>
            <a:endParaRPr lang="en-US" sz="1600" b="1" dirty="0" smtClean="0"/>
          </a:p>
          <a:p>
            <a:pPr eaLnBrk="1" hangingPunct="1"/>
            <a:endParaRPr lang="en-US" sz="1600" b="1" dirty="0" smtClean="0"/>
          </a:p>
          <a:p>
            <a:pPr eaLnBrk="1" hangingPunct="1"/>
            <a:r>
              <a:rPr lang="en-US" sz="1600" b="1" dirty="0"/>
              <a:t>Tools and </a:t>
            </a:r>
            <a:r>
              <a:rPr lang="en-US" sz="1600" b="1" dirty="0" smtClean="0"/>
              <a:t>Tricks</a:t>
            </a:r>
          </a:p>
          <a:p>
            <a:pPr eaLnBrk="1" hangingPunct="1"/>
            <a:endParaRPr lang="en-US" sz="1600" b="1" dirty="0" smtClean="0"/>
          </a:p>
          <a:p>
            <a:pPr eaLnBrk="1" hangingPunct="1"/>
            <a:r>
              <a:rPr lang="en-US" sz="1600" b="1" dirty="0" smtClean="0"/>
              <a:t>Further Study Topics</a:t>
            </a:r>
          </a:p>
        </p:txBody>
      </p:sp>
      <p:sp>
        <p:nvSpPr>
          <p:cNvPr id="6"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things I hate about you: (from </a:t>
            </a:r>
            <a:r>
              <a:rPr lang="en-US" dirty="0" err="1"/>
              <a:t>Jakob</a:t>
            </a:r>
            <a:r>
              <a:rPr lang="en-US" dirty="0"/>
              <a:t> Nielsen)</a:t>
            </a:r>
            <a:r>
              <a:rPr lang="en-US" dirty="0" smtClean="0"/>
              <a:t/>
            </a:r>
            <a:br>
              <a:rPr lang="en-US" dirty="0" smtClean="0"/>
            </a:br>
            <a:r>
              <a:rPr lang="en-US" dirty="0" smtClean="0"/>
              <a:t>1) Visibility of System Status</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6</a:t>
            </a:fld>
            <a:endParaRPr lang="en-US" dirty="0"/>
          </a:p>
        </p:txBody>
      </p:sp>
      <p:sp>
        <p:nvSpPr>
          <p:cNvPr id="5" name="TextBox 4"/>
          <p:cNvSpPr txBox="1"/>
          <p:nvPr/>
        </p:nvSpPr>
        <p:spPr>
          <a:xfrm>
            <a:off x="609600" y="5410200"/>
            <a:ext cx="8382000" cy="584775"/>
          </a:xfrm>
          <a:prstGeom prst="rect">
            <a:avLst/>
          </a:prstGeom>
          <a:noFill/>
        </p:spPr>
        <p:txBody>
          <a:bodyPr wrap="square" rtlCol="0">
            <a:spAutoFit/>
          </a:bodyPr>
          <a:lstStyle/>
          <a:p>
            <a:r>
              <a:rPr lang="en-US" b="0" dirty="0"/>
              <a:t>The system should always keep users informed about what is going on, through appropriate feedback within reasonable </a:t>
            </a:r>
            <a:r>
              <a:rPr lang="en-US" b="0" dirty="0" smtClean="0"/>
              <a:t>time.</a:t>
            </a:r>
            <a:endParaRPr lang="en-US" dirty="0"/>
          </a:p>
        </p:txBody>
      </p:sp>
      <p:sp>
        <p:nvSpPr>
          <p:cNvPr id="6" name="TextBox 5"/>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sp>
        <p:nvSpPr>
          <p:cNvPr id="7"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57350"/>
            <a:ext cx="4981575" cy="1809750"/>
          </a:xfrm>
          <a:prstGeom prst="rect">
            <a:avLst/>
          </a:prstGeom>
          <a:ln/>
        </p:spPr>
        <p:style>
          <a:lnRef idx="3">
            <a:schemeClr val="lt1"/>
          </a:lnRef>
          <a:fillRef idx="1">
            <a:schemeClr val="accent2"/>
          </a:fillRef>
          <a:effectRef idx="1">
            <a:schemeClr val="accent2"/>
          </a:effectRef>
          <a:fontRef idx="minor">
            <a:schemeClr val="lt1"/>
          </a:fontRef>
        </p:style>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66" y="4267200"/>
            <a:ext cx="8839200" cy="935085"/>
          </a:xfrm>
          <a:prstGeom prst="rect">
            <a:avLst/>
          </a:prstGeom>
          <a:ln/>
        </p:spPr>
        <p:style>
          <a:lnRef idx="3">
            <a:schemeClr val="lt1"/>
          </a:lnRef>
          <a:fillRef idx="1">
            <a:schemeClr val="accent2"/>
          </a:fillRef>
          <a:effectRef idx="1">
            <a:schemeClr val="accent2"/>
          </a:effectRef>
          <a:fontRef idx="minor">
            <a:schemeClr val="lt1"/>
          </a:fontRef>
        </p:style>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988" y="1219200"/>
            <a:ext cx="3329578" cy="2819400"/>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125410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2) </a:t>
            </a:r>
            <a:r>
              <a:rPr lang="en-US" dirty="0" smtClean="0"/>
              <a:t>Match System to the Real World</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7</a:t>
            </a:fld>
            <a:endParaRPr lang="en-US" dirty="0"/>
          </a:p>
        </p:txBody>
      </p:sp>
      <p:sp>
        <p:nvSpPr>
          <p:cNvPr id="6" name="TextBox 5"/>
          <p:cNvSpPr txBox="1"/>
          <p:nvPr/>
        </p:nvSpPr>
        <p:spPr>
          <a:xfrm>
            <a:off x="609600" y="5410200"/>
            <a:ext cx="8382000" cy="830997"/>
          </a:xfrm>
          <a:prstGeom prst="rect">
            <a:avLst/>
          </a:prstGeom>
          <a:noFill/>
        </p:spPr>
        <p:txBody>
          <a:bodyPr wrap="square" rtlCol="0">
            <a:spAutoFit/>
          </a:bodyPr>
          <a:lstStyle/>
          <a:p>
            <a:r>
              <a:rPr lang="en-US" b="0" dirty="0"/>
              <a:t>The system should speak the users' language, with words, phrases and concepts familiar to the user, rather than system-oriented terms. Follow real-world conventions, making information appear in a natural and logical </a:t>
            </a:r>
            <a:r>
              <a:rPr lang="en-US" b="0" dirty="0" smtClean="0"/>
              <a:t>order.</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371725"/>
            <a:ext cx="2552700" cy="1000125"/>
          </a:xfrm>
          <a:prstGeom prst="rect">
            <a:avLst/>
          </a:prstGeom>
          <a:ln/>
        </p:spPr>
        <p:style>
          <a:lnRef idx="3">
            <a:schemeClr val="lt1"/>
          </a:lnRef>
          <a:fillRef idx="1">
            <a:schemeClr val="accent2"/>
          </a:fillRef>
          <a:effectRef idx="1">
            <a:schemeClr val="accent2"/>
          </a:effectRef>
          <a:fontRef idx="minor">
            <a:schemeClr val="lt1"/>
          </a:fontRef>
        </p:style>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47775"/>
            <a:ext cx="5144888" cy="3886200"/>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4102397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3) </a:t>
            </a:r>
            <a:r>
              <a:rPr lang="en-US" dirty="0" smtClean="0"/>
              <a:t>User control and freedom (emergency exit, undo)</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8</a:t>
            </a:fld>
            <a:endParaRPr lang="en-US" dirty="0"/>
          </a:p>
        </p:txBody>
      </p:sp>
      <p:sp>
        <p:nvSpPr>
          <p:cNvPr id="6" name="TextBox 5"/>
          <p:cNvSpPr txBox="1"/>
          <p:nvPr/>
        </p:nvSpPr>
        <p:spPr>
          <a:xfrm>
            <a:off x="609600" y="5410200"/>
            <a:ext cx="8382000" cy="830997"/>
          </a:xfrm>
          <a:prstGeom prst="rect">
            <a:avLst/>
          </a:prstGeom>
          <a:noFill/>
        </p:spPr>
        <p:txBody>
          <a:bodyPr wrap="square" rtlCol="0">
            <a:spAutoFit/>
          </a:bodyPr>
          <a:lstStyle/>
          <a:p>
            <a:r>
              <a:rPr lang="en-US" b="0" dirty="0"/>
              <a:t>Users often choose system functions by mistake and will need a clearly marked "emergency exit" to leave the unwanted state without having to go through an extended dialogue. Support undo and redo.</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33650"/>
            <a:ext cx="6562725" cy="1047750"/>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157884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b="1" dirty="0" smtClean="0">
                <a:solidFill>
                  <a:schemeClr val="tx2"/>
                </a:solidFill>
                <a:effectLst/>
                <a:latin typeface="+mj-lt"/>
                <a:ea typeface="+mj-ea"/>
                <a:cs typeface="+mj-cs"/>
              </a:rPr>
              <a:t>4) </a:t>
            </a:r>
            <a:r>
              <a:rPr lang="en-US" dirty="0" smtClean="0"/>
              <a:t>Consistency and Standards</a:t>
            </a:r>
          </a:p>
        </p:txBody>
      </p:sp>
      <p:sp>
        <p:nvSpPr>
          <p:cNvPr id="4" name="Slide Number Placeholder 3"/>
          <p:cNvSpPr>
            <a:spLocks noGrp="1"/>
          </p:cNvSpPr>
          <p:nvPr>
            <p:ph type="sldNum" sz="quarter" idx="10"/>
          </p:nvPr>
        </p:nvSpPr>
        <p:spPr/>
        <p:txBody>
          <a:bodyPr/>
          <a:lstStyle/>
          <a:p>
            <a:pPr>
              <a:defRPr/>
            </a:pPr>
            <a:fld id="{1270C5F9-FD99-4597-9BC6-D5916FAB3EF0}" type="slidenum">
              <a:rPr lang="en-US" smtClean="0"/>
              <a:pPr>
                <a:defRPr/>
              </a:pPr>
              <a:t>9</a:t>
            </a:fld>
            <a:endParaRPr lang="en-US" dirty="0"/>
          </a:p>
        </p:txBody>
      </p:sp>
      <p:sp>
        <p:nvSpPr>
          <p:cNvPr id="6" name="TextBox 5"/>
          <p:cNvSpPr txBox="1"/>
          <p:nvPr/>
        </p:nvSpPr>
        <p:spPr>
          <a:xfrm>
            <a:off x="609600" y="5410200"/>
            <a:ext cx="8382000" cy="584775"/>
          </a:xfrm>
          <a:prstGeom prst="rect">
            <a:avLst/>
          </a:prstGeom>
          <a:noFill/>
        </p:spPr>
        <p:txBody>
          <a:bodyPr wrap="square" rtlCol="0">
            <a:spAutoFit/>
          </a:bodyPr>
          <a:lstStyle/>
          <a:p>
            <a:r>
              <a:rPr lang="en-US" b="0" dirty="0"/>
              <a:t>Users should not have to wonder whether different words, situations, or actions mean the same thing. Follow platform conventions.</a:t>
            </a:r>
            <a:endParaRPr lang="en-US" dirty="0"/>
          </a:p>
        </p:txBody>
      </p:sp>
      <p:sp>
        <p:nvSpPr>
          <p:cNvPr id="8" name="Rectangle 16"/>
          <p:cNvSpPr>
            <a:spLocks noChangeArrowheads="1"/>
          </p:cNvSpPr>
          <p:nvPr/>
        </p:nvSpPr>
        <p:spPr bwMode="auto">
          <a:xfrm>
            <a:off x="250825" y="6934200"/>
            <a:ext cx="2387600" cy="247650"/>
          </a:xfrm>
          <a:prstGeom prst="rect">
            <a:avLst/>
          </a:prstGeom>
          <a:noFill/>
          <a:ln w="9525" algn="ctr">
            <a:noFill/>
            <a:miter lim="800000"/>
            <a:headEnd/>
            <a:tailEnd/>
          </a:ln>
        </p:spPr>
        <p:txBody>
          <a:bodyPr wrap="none" lIns="96609" tIns="48304" rIns="96609" bIns="48304">
            <a:spAutoFit/>
          </a:bodyPr>
          <a:lstStyle/>
          <a:p>
            <a:pPr marL="342900" indent="-342900" defTabSz="966788">
              <a:spcBef>
                <a:spcPct val="20000"/>
              </a:spcBef>
              <a:buClr>
                <a:srgbClr val="002850"/>
              </a:buClr>
              <a:buSzPct val="90000"/>
              <a:buFont typeface="Arial" charset="0"/>
              <a:buNone/>
            </a:pPr>
            <a:r>
              <a:rPr lang="en-US" sz="1000" b="0" dirty="0">
                <a:solidFill>
                  <a:schemeClr val="bg2"/>
                </a:solidFill>
              </a:rPr>
              <a:t>DRAFT: For Discussion Purposes Only</a:t>
            </a:r>
          </a:p>
        </p:txBody>
      </p:sp>
      <p:sp>
        <p:nvSpPr>
          <p:cNvPr id="9" name="TextBox 8"/>
          <p:cNvSpPr txBox="1"/>
          <p:nvPr/>
        </p:nvSpPr>
        <p:spPr>
          <a:xfrm>
            <a:off x="4006850" y="6881852"/>
            <a:ext cx="3048000" cy="276999"/>
          </a:xfrm>
          <a:prstGeom prst="rect">
            <a:avLst/>
          </a:prstGeom>
          <a:noFill/>
        </p:spPr>
        <p:txBody>
          <a:bodyPr wrap="square" rtlCol="0">
            <a:spAutoFit/>
          </a:bodyPr>
          <a:lstStyle/>
          <a:p>
            <a:r>
              <a:rPr lang="en-US" sz="1200" b="0" dirty="0" smtClean="0"/>
              <a:t>Source: </a:t>
            </a:r>
            <a:r>
              <a:rPr lang="en-US" sz="1200" b="0" dirty="0" err="1" smtClean="0"/>
              <a:t>Jakob</a:t>
            </a:r>
            <a:r>
              <a:rPr lang="en-US" sz="1200" b="0" dirty="0" smtClean="0"/>
              <a:t> Nielsen http://useit.com</a:t>
            </a:r>
            <a:endParaRPr lang="en-US" sz="1200" b="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23114"/>
            <a:ext cx="7391400" cy="4058486"/>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138847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Pariveda Color Pallet">
      <a:dk1>
        <a:srgbClr val="000000"/>
      </a:dk1>
      <a:lt1>
        <a:srgbClr val="FFFFFF"/>
      </a:lt1>
      <a:dk2>
        <a:srgbClr val="000000"/>
      </a:dk2>
      <a:lt2>
        <a:srgbClr val="808080"/>
      </a:lt2>
      <a:accent1>
        <a:srgbClr val="CCCCFF"/>
      </a:accent1>
      <a:accent2>
        <a:srgbClr val="FFFFCC"/>
      </a:accent2>
      <a:accent3>
        <a:srgbClr val="006699"/>
      </a:accent3>
      <a:accent4>
        <a:srgbClr val="800000"/>
      </a:accent4>
      <a:accent5>
        <a:srgbClr val="002850"/>
      </a:accent5>
      <a:accent6>
        <a:srgbClr val="808080"/>
      </a:accent6>
      <a:hlink>
        <a:srgbClr val="3333CC"/>
      </a:hlink>
      <a:folHlink>
        <a:srgbClr val="B2B2B2"/>
      </a:folHlink>
    </a:clrScheme>
    <a:fontScheme name="Parive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atus xmlns="ef2c221c-d58e-402d-ba89-cdbabaf3ba0b">Done</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778AE0C3E23B4096F3E16410D60109" ma:contentTypeVersion="1" ma:contentTypeDescription="Create a new document." ma:contentTypeScope="" ma:versionID="7c4ae38b29ff7877df0f34113bad96d7">
  <xsd:schema xmlns:xsd="http://www.w3.org/2001/XMLSchema" xmlns:xs="http://www.w3.org/2001/XMLSchema" xmlns:p="http://schemas.microsoft.com/office/2006/metadata/properties" xmlns:ns2="ef2c221c-d58e-402d-ba89-cdbabaf3ba0b" targetNamespace="http://schemas.microsoft.com/office/2006/metadata/properties" ma:root="true" ma:fieldsID="9eee9bf5e978bae1744ce14a9509ef45" ns2:_="">
    <xsd:import namespace="ef2c221c-d58e-402d-ba89-cdbabaf3ba0b"/>
    <xsd:element name="properties">
      <xsd:complexType>
        <xsd:sequence>
          <xsd:element name="documentManagement">
            <xsd:complexType>
              <xsd:all>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c221c-d58e-402d-ba89-cdbabaf3ba0b"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Ready for Review"/>
          <xsd:enumeration value="Ready for Final Review"/>
          <xsd:enumeration value="Don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8A692-F83E-4D94-81AA-C838D0C4622D}">
  <ds:schemaRefs>
    <ds:schemaRef ds:uri="http://schemas.microsoft.com/sharepoint/v3/contenttype/forms"/>
  </ds:schemaRefs>
</ds:datastoreItem>
</file>

<file path=customXml/itemProps2.xml><?xml version="1.0" encoding="utf-8"?>
<ds:datastoreItem xmlns:ds="http://schemas.openxmlformats.org/officeDocument/2006/customXml" ds:itemID="{46DD5292-5623-4331-9472-C1C30C69653D}">
  <ds:schemaRefs>
    <ds:schemaRef ds:uri="ef2c221c-d58e-402d-ba89-cdbabaf3ba0b"/>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6C828CD5-15F5-47AB-AE76-C3728DB58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c221c-d58e-402d-ba89-cdbabaf3ba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44621</TotalTime>
  <Words>4813</Words>
  <Application>Microsoft Office PowerPoint</Application>
  <PresentationFormat>Custom</PresentationFormat>
  <Paragraphs>774</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2_Default Design</vt:lpstr>
      <vt:lpstr>Architect School Web UI/CSS  June 7, 2011</vt:lpstr>
      <vt:lpstr>The UI is the project (in the mind of the user)</vt:lpstr>
      <vt:lpstr>At the end of this session you should be able to…</vt:lpstr>
      <vt:lpstr>This session is part of the Architect Training curriculum</vt:lpstr>
      <vt:lpstr>Agenda</vt:lpstr>
      <vt:lpstr>10 things I hate about you: (from Jakob Nielsen) 1) Visibility of System Status</vt:lpstr>
      <vt:lpstr>2) Match System to the Real World</vt:lpstr>
      <vt:lpstr>3) User control and freedom (emergency exit, undo)</vt:lpstr>
      <vt:lpstr>4) Consistency and Standards</vt:lpstr>
      <vt:lpstr>5) Error prevention</vt:lpstr>
      <vt:lpstr>6) Recognition rather than recall</vt:lpstr>
      <vt:lpstr>7) Flexibility and Efficiency</vt:lpstr>
      <vt:lpstr>8) Minimalist</vt:lpstr>
      <vt:lpstr>9) Help users recognize/recover from errors</vt:lpstr>
      <vt:lpstr>10) Help and documentation (focused on the users task)</vt:lpstr>
      <vt:lpstr>Web Display Technologies</vt:lpstr>
      <vt:lpstr>Cascading Style Sheets</vt:lpstr>
      <vt:lpstr>The DOM / CSS Box Model – This isn’t like desktop programming (and that’s ok)</vt:lpstr>
      <vt:lpstr>ID vs. Class</vt:lpstr>
      <vt:lpstr>CSS Selectors</vt:lpstr>
      <vt:lpstr>CSS Selectors (Continued)</vt:lpstr>
      <vt:lpstr>CSS Properties</vt:lpstr>
      <vt:lpstr>Shortcuts</vt:lpstr>
      <vt:lpstr>Colors</vt:lpstr>
      <vt:lpstr>Tables</vt:lpstr>
      <vt:lpstr>Inline vs. Block</vt:lpstr>
      <vt:lpstr>Padding-Border-Margin</vt:lpstr>
      <vt:lpstr>Units of Measure – px, pts, ems, %</vt:lpstr>
      <vt:lpstr>Position – Absolute vs. Relative</vt:lpstr>
      <vt:lpstr>Float (and Clear)</vt:lpstr>
      <vt:lpstr>Overflow</vt:lpstr>
      <vt:lpstr>Tricks and Tools</vt:lpstr>
      <vt:lpstr>Tricks – ul li menu</vt:lpstr>
      <vt:lpstr>Tricks – Absolute Header/Footer</vt:lpstr>
      <vt:lpstr>Tricks – 960 Grid</vt:lpstr>
      <vt:lpstr>Tricks – Image Tricks</vt:lpstr>
      <vt:lpstr>Tricks – Optimizing images for the web</vt:lpstr>
      <vt:lpstr>Tricks – Cross browser tricks/hacks/conditional stylesheets</vt:lpstr>
      <vt:lpstr>Tricks – Theming SharePoint </vt:lpstr>
      <vt:lpstr>Tricks – Meta CSS</vt:lpstr>
      <vt:lpstr>Tools – Cache Refresh</vt:lpstr>
      <vt:lpstr>Tools – DOM Inspection</vt:lpstr>
      <vt:lpstr>Tools – Web developer toolbar</vt:lpstr>
      <vt:lpstr>Tools – W3C validation</vt:lpstr>
      <vt:lpstr>Tools – Images</vt:lpstr>
      <vt:lpstr>Tools – Analytics</vt:lpstr>
      <vt:lpstr>Tools – Page Load Optimization</vt:lpstr>
      <vt:lpstr>Further Study</vt:lpstr>
      <vt:lpstr>References</vt:lpstr>
    </vt:vector>
  </TitlesOfParts>
  <Company>Pariveda Solutions,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Consulting School</dc:title>
  <dc:creator>Pariveda Solutions</dc:creator>
  <cp:lastModifiedBy>Bowen, Derrick</cp:lastModifiedBy>
  <cp:revision>1999</cp:revision>
  <dcterms:created xsi:type="dcterms:W3CDTF">2002-06-24T14:48:02Z</dcterms:created>
  <dcterms:modified xsi:type="dcterms:W3CDTF">2011-06-07T04:14:39Z</dcterms:modified>
  <cp:category>Internal Document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0x010100A2778AE0C3E23B4096F3E16410D60109</vt:lpwstr>
  </property>
  <property fmtid="{D5CDD505-2E9C-101B-9397-08002B2CF9AE}" pid="3" name="TemplateUrl">
    <vt:lpwstr/>
  </property>
  <property fmtid="{D5CDD505-2E9C-101B-9397-08002B2CF9AE}" pid="4" name="_SourceUrl">
    <vt:lpwstr/>
  </property>
  <property fmtid="{D5CDD505-2E9C-101B-9397-08002B2CF9AE}" pid="5" name="xd_Signature">
    <vt:bool>false</vt:bool>
  </property>
  <property fmtid="{D5CDD505-2E9C-101B-9397-08002B2CF9AE}" pid="6" name="xd_ProgID">
    <vt:lpwstr/>
  </property>
</Properties>
</file>